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</p:sldIdLst>
  <p:notesMasterIdLst>
    <p:notesMasterId r:id="rId18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notesMaster" Target="notesMasters/notesMaster1.xml"/><Relationship Id="rId19" Type="http://schemas.openxmlformats.org/officeDocument/2006/relationships/presProps" Target="presProps.xml"/><Relationship Id="rId20" Type="http://schemas.openxmlformats.org/officeDocument/2006/relationships/viewProps" Target="viewProps.xml"/><Relationship Id="rId21" Type="http://schemas.openxmlformats.org/officeDocument/2006/relationships/theme" Target="theme/theme1.xml"/><Relationship Id="rId2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Attribution slide. This deck condenses three chapters and is not a substitute for the full IAP-NNF guideline.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Teach the five signs as a checklist. Any one of them warrants objective scoring.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Emphasise serial scoring. A single number is far less useful than the direction of travel.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Quality before interpretation. A rotated or underinspired film will mislead you before you start.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Also worth stating: routine films in a stable ventilated baby are not recommended. Every film needs an indication. ALARA.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F2B3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7863840" y="-1463040"/>
            <a:ext cx="6583680" cy="6583680"/>
          </a:xfrm>
          <a:prstGeom prst="ellipse">
            <a:avLst/>
          </a:prstGeom>
          <a:solidFill>
            <a:srgbClr val="0F2B3E"/>
          </a:solidFill>
          <a:ln w="17780">
            <a:solidFill>
              <a:srgbClr val="24506A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-2011680" y="3291840"/>
            <a:ext cx="5669280" cy="5669280"/>
          </a:xfrm>
          <a:prstGeom prst="ellipse">
            <a:avLst/>
          </a:prstGeom>
          <a:solidFill>
            <a:srgbClr val="0F2B3E"/>
          </a:solidFill>
          <a:ln w="15240">
            <a:solidFill>
              <a:srgbClr val="1E4459"/>
            </a:solidFill>
            <a:prstDash val="solid"/>
          </a:ln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77240" y="777240"/>
            <a:ext cx="1051560" cy="1051560"/>
          </a:xfrm>
          <a:prstGeom prst="rect">
            <a:avLst/>
          </a:prstGeom>
        </p:spPr>
      </p:pic>
      <p:sp>
        <p:nvSpPr>
          <p:cNvPr id="5" name="Text 2"/>
          <p:cNvSpPr/>
          <p:nvPr/>
        </p:nvSpPr>
        <p:spPr>
          <a:xfrm>
            <a:off x="777240" y="2148840"/>
            <a:ext cx="877824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4600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Quick Reference</a:t>
            </a:r>
            <a:endParaRPr lang="en-US" sz="4600" dirty="0"/>
          </a:p>
        </p:txBody>
      </p:sp>
      <p:sp>
        <p:nvSpPr>
          <p:cNvPr id="6" name="Text 3"/>
          <p:cNvSpPr/>
          <p:nvPr/>
        </p:nvSpPr>
        <p:spPr>
          <a:xfrm>
            <a:off x="777240" y="2880360"/>
            <a:ext cx="877824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4600" b="1" dirty="0">
                <a:solidFill>
                  <a:srgbClr val="5FC9C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Neonatology Essentials</a:t>
            </a:r>
            <a:endParaRPr lang="en-US" sz="4600" dirty="0"/>
          </a:p>
        </p:txBody>
      </p:sp>
      <p:sp>
        <p:nvSpPr>
          <p:cNvPr id="7" name="Text 4"/>
          <p:cNvSpPr/>
          <p:nvPr/>
        </p:nvSpPr>
        <p:spPr>
          <a:xfrm>
            <a:off x="777240" y="3931920"/>
            <a:ext cx="91440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B9CBD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Respiratory distress  ·  Chest X-ray interpretation  ·  Parenteral nutrition</a:t>
            </a:r>
            <a:endParaRPr lang="en-US" sz="1600" dirty="0"/>
          </a:p>
        </p:txBody>
      </p:sp>
      <p:sp>
        <p:nvSpPr>
          <p:cNvPr id="8" name="Shape 5"/>
          <p:cNvSpPr/>
          <p:nvPr/>
        </p:nvSpPr>
        <p:spPr>
          <a:xfrm>
            <a:off x="777240" y="4572000"/>
            <a:ext cx="2926080" cy="0"/>
          </a:xfrm>
          <a:prstGeom prst="line">
            <a:avLst/>
          </a:prstGeom>
          <a:noFill/>
          <a:ln w="25400">
            <a:solidFill>
              <a:srgbClr val="E3A75E"/>
            </a:solidFill>
            <a:prstDash val="solid"/>
          </a:ln>
        </p:spPr>
      </p:sp>
      <p:sp>
        <p:nvSpPr>
          <p:cNvPr id="9" name="Text 6"/>
          <p:cNvSpPr/>
          <p:nvPr/>
        </p:nvSpPr>
        <p:spPr>
          <a:xfrm>
            <a:off x="777240" y="4892040"/>
            <a:ext cx="786384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ts val="1700"/>
              </a:lnSpc>
              <a:buNone/>
            </a:pPr>
            <a:r>
              <a:rPr lang="en-US" sz="1150" dirty="0">
                <a:solidFill>
                  <a:srgbClr val="8FA5B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teaching summary prepared for NICU nursing and resident training.</a:t>
            </a:r>
            <a:endParaRPr lang="en-US" sz="1150" dirty="0"/>
          </a:p>
          <a:p>
            <a:pPr indent="0" marL="0">
              <a:lnSpc>
                <a:spcPts val="1700"/>
              </a:lnSpc>
              <a:buNone/>
            </a:pPr>
            <a:r>
              <a:rPr lang="en-US" sz="1150" dirty="0">
                <a:solidFill>
                  <a:srgbClr val="8FA5B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Condensed from the IAP-NNF Presidential Action Plan 2026 — Quick Reference Guidelines in Neonatology.</a:t>
            </a:r>
            <a:endParaRPr lang="en-US" sz="1150" dirty="0"/>
          </a:p>
          <a:p>
            <a:pPr indent="0" marL="0">
              <a:lnSpc>
                <a:spcPts val="1700"/>
              </a:lnSpc>
              <a:buNone/>
            </a:pPr>
            <a:r>
              <a:rPr lang="en-US" sz="1150" dirty="0">
                <a:solidFill>
                  <a:srgbClr val="8FA5B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Refer to the full guideline for complete recommendations.</a:t>
            </a:r>
            <a:endParaRPr lang="en-US" sz="115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0F2B3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8595360" y="1005840"/>
            <a:ext cx="4846320" cy="4846320"/>
          </a:xfrm>
          <a:prstGeom prst="ellipse">
            <a:avLst/>
          </a:prstGeom>
          <a:solidFill>
            <a:srgbClr val="0F2B3E"/>
          </a:solidFill>
          <a:ln w="16510">
            <a:solidFill>
              <a:srgbClr val="24506A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822960" y="1828800"/>
            <a:ext cx="201168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600" b="1" dirty="0">
                <a:solidFill>
                  <a:srgbClr val="1F4B63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01</a:t>
            </a:r>
            <a:endParaRPr lang="en-US" sz="9600" dirty="0"/>
          </a:p>
        </p:txBody>
      </p:sp>
      <p:sp>
        <p:nvSpPr>
          <p:cNvPr id="4" name="Text 2"/>
          <p:cNvSpPr/>
          <p:nvPr/>
        </p:nvSpPr>
        <p:spPr>
          <a:xfrm>
            <a:off x="822960" y="3200400"/>
            <a:ext cx="78638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8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Respiratory Distress</a:t>
            </a:r>
            <a:endParaRPr lang="en-US" sz="3800" dirty="0"/>
          </a:p>
        </p:txBody>
      </p:sp>
      <p:sp>
        <p:nvSpPr>
          <p:cNvPr id="5" name="Text 3"/>
          <p:cNvSpPr/>
          <p:nvPr/>
        </p:nvSpPr>
        <p:spPr>
          <a:xfrm>
            <a:off x="822960" y="4160520"/>
            <a:ext cx="749808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dirty="0">
                <a:solidFill>
                  <a:srgbClr val="7FD6D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Recognise early. Classify objectively. Stay non-invasive where you can.</a:t>
            </a:r>
            <a:endParaRPr lang="en-US" sz="145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>
            <a:alphaModFix amt="78000"/>
          </a:blip>
          <a:stretch>
            <a:fillRect/>
          </a:stretch>
        </p:blipFill>
        <p:spPr>
          <a:xfrm>
            <a:off x="11292840" y="310896"/>
            <a:ext cx="475488" cy="475488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640080" y="347472"/>
            <a:ext cx="86868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rgbClr val="217C7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RECOGNITION</a:t>
            </a:r>
            <a:endParaRPr lang="en-US" sz="1100" dirty="0"/>
          </a:p>
        </p:txBody>
      </p:sp>
      <p:sp>
        <p:nvSpPr>
          <p:cNvPr id="4" name="Text 1"/>
          <p:cNvSpPr/>
          <p:nvPr/>
        </p:nvSpPr>
        <p:spPr>
          <a:xfrm>
            <a:off x="640080" y="640080"/>
            <a:ext cx="102412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200" b="1" dirty="0">
                <a:solidFill>
                  <a:srgbClr val="17384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What counts as respiratory distress</a:t>
            </a:r>
            <a:endParaRPr lang="en-US" sz="3200" dirty="0"/>
          </a:p>
        </p:txBody>
      </p:sp>
      <p:sp>
        <p:nvSpPr>
          <p:cNvPr id="5" name="Shape 2"/>
          <p:cNvSpPr/>
          <p:nvPr/>
        </p:nvSpPr>
        <p:spPr>
          <a:xfrm>
            <a:off x="640080" y="1691640"/>
            <a:ext cx="6858000" cy="749808"/>
          </a:xfrm>
          <a:prstGeom prst="roundRect">
            <a:avLst>
              <a:gd name="adj" fmla="val 17073"/>
            </a:avLst>
          </a:prstGeom>
          <a:solidFill>
            <a:srgbClr val="F1F6F5"/>
          </a:solidFill>
          <a:ln w="9525">
            <a:solidFill>
              <a:srgbClr val="DCE6E4"/>
            </a:solidFill>
            <a:prstDash val="solid"/>
          </a:ln>
        </p:spPr>
      </p:sp>
      <p:sp>
        <p:nvSpPr>
          <p:cNvPr id="6" name="Shape 3"/>
          <p:cNvSpPr/>
          <p:nvPr/>
        </p:nvSpPr>
        <p:spPr>
          <a:xfrm>
            <a:off x="868680" y="1901952"/>
            <a:ext cx="329184" cy="329184"/>
          </a:xfrm>
          <a:prstGeom prst="ellipse">
            <a:avLst/>
          </a:prstGeom>
          <a:solidFill>
            <a:srgbClr val="2E9E96"/>
          </a:solidFill>
          <a:ln/>
        </p:spPr>
      </p:sp>
      <p:sp>
        <p:nvSpPr>
          <p:cNvPr id="7" name="Text 4"/>
          <p:cNvSpPr/>
          <p:nvPr/>
        </p:nvSpPr>
        <p:spPr>
          <a:xfrm>
            <a:off x="868680" y="1901952"/>
            <a:ext cx="329184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1200" dirty="0"/>
          </a:p>
        </p:txBody>
      </p:sp>
      <p:sp>
        <p:nvSpPr>
          <p:cNvPr id="8" name="Text 5"/>
          <p:cNvSpPr/>
          <p:nvPr/>
        </p:nvSpPr>
        <p:spPr>
          <a:xfrm>
            <a:off x="1371600" y="1801368"/>
            <a:ext cx="2286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17384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Tachypnoea</a:t>
            </a:r>
            <a:endParaRPr lang="en-US" sz="1400" dirty="0"/>
          </a:p>
        </p:txBody>
      </p:sp>
      <p:sp>
        <p:nvSpPr>
          <p:cNvPr id="9" name="Text 6"/>
          <p:cNvSpPr/>
          <p:nvPr/>
        </p:nvSpPr>
        <p:spPr>
          <a:xfrm>
            <a:off x="1371600" y="2075688"/>
            <a:ext cx="57607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3768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Respiratory rate above 60 per minute</a:t>
            </a:r>
            <a:endParaRPr lang="en-US" sz="1200" dirty="0"/>
          </a:p>
        </p:txBody>
      </p:sp>
      <p:sp>
        <p:nvSpPr>
          <p:cNvPr id="10" name="Shape 7"/>
          <p:cNvSpPr/>
          <p:nvPr/>
        </p:nvSpPr>
        <p:spPr>
          <a:xfrm>
            <a:off x="640080" y="2514600"/>
            <a:ext cx="6858000" cy="749808"/>
          </a:xfrm>
          <a:prstGeom prst="roundRect">
            <a:avLst>
              <a:gd name="adj" fmla="val 17073"/>
            </a:avLst>
          </a:prstGeom>
          <a:solidFill>
            <a:srgbClr val="FFFFFF"/>
          </a:solidFill>
          <a:ln w="9525">
            <a:solidFill>
              <a:srgbClr val="DCE6E4"/>
            </a:solidFill>
            <a:prstDash val="solid"/>
          </a:ln>
        </p:spPr>
      </p:sp>
      <p:sp>
        <p:nvSpPr>
          <p:cNvPr id="11" name="Shape 8"/>
          <p:cNvSpPr/>
          <p:nvPr/>
        </p:nvSpPr>
        <p:spPr>
          <a:xfrm>
            <a:off x="868680" y="2724912"/>
            <a:ext cx="329184" cy="329184"/>
          </a:xfrm>
          <a:prstGeom prst="ellipse">
            <a:avLst/>
          </a:prstGeom>
          <a:solidFill>
            <a:srgbClr val="2E9E96"/>
          </a:solidFill>
          <a:ln/>
        </p:spPr>
      </p:sp>
      <p:sp>
        <p:nvSpPr>
          <p:cNvPr id="12" name="Text 9"/>
          <p:cNvSpPr/>
          <p:nvPr/>
        </p:nvSpPr>
        <p:spPr>
          <a:xfrm>
            <a:off x="868680" y="2724912"/>
            <a:ext cx="329184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200" dirty="0"/>
          </a:p>
        </p:txBody>
      </p:sp>
      <p:sp>
        <p:nvSpPr>
          <p:cNvPr id="13" name="Text 10"/>
          <p:cNvSpPr/>
          <p:nvPr/>
        </p:nvSpPr>
        <p:spPr>
          <a:xfrm>
            <a:off x="1371600" y="2624328"/>
            <a:ext cx="2286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17384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Retractions</a:t>
            </a:r>
            <a:endParaRPr lang="en-US" sz="1400" dirty="0"/>
          </a:p>
        </p:txBody>
      </p:sp>
      <p:sp>
        <p:nvSpPr>
          <p:cNvPr id="14" name="Text 11"/>
          <p:cNvSpPr/>
          <p:nvPr/>
        </p:nvSpPr>
        <p:spPr>
          <a:xfrm>
            <a:off x="1371600" y="2898648"/>
            <a:ext cx="57607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3768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Subcostal, intercostal, xiphoid or suprasternal</a:t>
            </a:r>
            <a:endParaRPr lang="en-US" sz="1200" dirty="0"/>
          </a:p>
        </p:txBody>
      </p:sp>
      <p:sp>
        <p:nvSpPr>
          <p:cNvPr id="15" name="Shape 12"/>
          <p:cNvSpPr/>
          <p:nvPr/>
        </p:nvSpPr>
        <p:spPr>
          <a:xfrm>
            <a:off x="640080" y="3337560"/>
            <a:ext cx="6858000" cy="749808"/>
          </a:xfrm>
          <a:prstGeom prst="roundRect">
            <a:avLst>
              <a:gd name="adj" fmla="val 17073"/>
            </a:avLst>
          </a:prstGeom>
          <a:solidFill>
            <a:srgbClr val="F1F6F5"/>
          </a:solidFill>
          <a:ln w="9525">
            <a:solidFill>
              <a:srgbClr val="DCE6E4"/>
            </a:solidFill>
            <a:prstDash val="solid"/>
          </a:ln>
        </p:spPr>
      </p:sp>
      <p:sp>
        <p:nvSpPr>
          <p:cNvPr id="16" name="Shape 13"/>
          <p:cNvSpPr/>
          <p:nvPr/>
        </p:nvSpPr>
        <p:spPr>
          <a:xfrm>
            <a:off x="868680" y="3547872"/>
            <a:ext cx="329184" cy="329184"/>
          </a:xfrm>
          <a:prstGeom prst="ellipse">
            <a:avLst/>
          </a:prstGeom>
          <a:solidFill>
            <a:srgbClr val="2E9E96"/>
          </a:solidFill>
          <a:ln/>
        </p:spPr>
      </p:sp>
      <p:sp>
        <p:nvSpPr>
          <p:cNvPr id="17" name="Text 14"/>
          <p:cNvSpPr/>
          <p:nvPr/>
        </p:nvSpPr>
        <p:spPr>
          <a:xfrm>
            <a:off x="868680" y="3547872"/>
            <a:ext cx="329184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200" dirty="0"/>
          </a:p>
        </p:txBody>
      </p:sp>
      <p:sp>
        <p:nvSpPr>
          <p:cNvPr id="18" name="Text 15"/>
          <p:cNvSpPr/>
          <p:nvPr/>
        </p:nvSpPr>
        <p:spPr>
          <a:xfrm>
            <a:off x="1371600" y="3447288"/>
            <a:ext cx="2286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17384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Nasal flaring</a:t>
            </a:r>
            <a:endParaRPr lang="en-US" sz="1400" dirty="0"/>
          </a:p>
        </p:txBody>
      </p:sp>
      <p:sp>
        <p:nvSpPr>
          <p:cNvPr id="19" name="Text 16"/>
          <p:cNvSpPr/>
          <p:nvPr/>
        </p:nvSpPr>
        <p:spPr>
          <a:xfrm>
            <a:off x="1371600" y="3721608"/>
            <a:ext cx="57607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3768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Visible widening of the nostrils on inspiration</a:t>
            </a:r>
            <a:endParaRPr lang="en-US" sz="1200" dirty="0"/>
          </a:p>
        </p:txBody>
      </p:sp>
      <p:sp>
        <p:nvSpPr>
          <p:cNvPr id="20" name="Shape 17"/>
          <p:cNvSpPr/>
          <p:nvPr/>
        </p:nvSpPr>
        <p:spPr>
          <a:xfrm>
            <a:off x="640080" y="4160520"/>
            <a:ext cx="6858000" cy="749808"/>
          </a:xfrm>
          <a:prstGeom prst="roundRect">
            <a:avLst>
              <a:gd name="adj" fmla="val 17073"/>
            </a:avLst>
          </a:prstGeom>
          <a:solidFill>
            <a:srgbClr val="FFFFFF"/>
          </a:solidFill>
          <a:ln w="9525">
            <a:solidFill>
              <a:srgbClr val="DCE6E4"/>
            </a:solidFill>
            <a:prstDash val="solid"/>
          </a:ln>
        </p:spPr>
      </p:sp>
      <p:sp>
        <p:nvSpPr>
          <p:cNvPr id="21" name="Shape 18"/>
          <p:cNvSpPr/>
          <p:nvPr/>
        </p:nvSpPr>
        <p:spPr>
          <a:xfrm>
            <a:off x="868680" y="4370832"/>
            <a:ext cx="329184" cy="329184"/>
          </a:xfrm>
          <a:prstGeom prst="ellipse">
            <a:avLst/>
          </a:prstGeom>
          <a:solidFill>
            <a:srgbClr val="2E9E96"/>
          </a:solidFill>
          <a:ln/>
        </p:spPr>
      </p:sp>
      <p:sp>
        <p:nvSpPr>
          <p:cNvPr id="22" name="Text 19"/>
          <p:cNvSpPr/>
          <p:nvPr/>
        </p:nvSpPr>
        <p:spPr>
          <a:xfrm>
            <a:off x="868680" y="4370832"/>
            <a:ext cx="329184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200" dirty="0"/>
          </a:p>
        </p:txBody>
      </p:sp>
      <p:sp>
        <p:nvSpPr>
          <p:cNvPr id="23" name="Text 20"/>
          <p:cNvSpPr/>
          <p:nvPr/>
        </p:nvSpPr>
        <p:spPr>
          <a:xfrm>
            <a:off x="1371600" y="4270248"/>
            <a:ext cx="2286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17384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Grunting</a:t>
            </a:r>
            <a:endParaRPr lang="en-US" sz="1400" dirty="0"/>
          </a:p>
        </p:txBody>
      </p:sp>
      <p:sp>
        <p:nvSpPr>
          <p:cNvPr id="24" name="Text 21"/>
          <p:cNvSpPr/>
          <p:nvPr/>
        </p:nvSpPr>
        <p:spPr>
          <a:xfrm>
            <a:off x="1371600" y="4544568"/>
            <a:ext cx="57607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3768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Expiratory — audible with or without a stethoscope</a:t>
            </a:r>
            <a:endParaRPr lang="en-US" sz="1200" dirty="0"/>
          </a:p>
        </p:txBody>
      </p:sp>
      <p:sp>
        <p:nvSpPr>
          <p:cNvPr id="25" name="Shape 22"/>
          <p:cNvSpPr/>
          <p:nvPr/>
        </p:nvSpPr>
        <p:spPr>
          <a:xfrm>
            <a:off x="640080" y="4983480"/>
            <a:ext cx="6858000" cy="749808"/>
          </a:xfrm>
          <a:prstGeom prst="roundRect">
            <a:avLst>
              <a:gd name="adj" fmla="val 17073"/>
            </a:avLst>
          </a:prstGeom>
          <a:solidFill>
            <a:srgbClr val="F1F6F5"/>
          </a:solidFill>
          <a:ln w="9525">
            <a:solidFill>
              <a:srgbClr val="DCE6E4"/>
            </a:solidFill>
            <a:prstDash val="solid"/>
          </a:ln>
        </p:spPr>
      </p:sp>
      <p:sp>
        <p:nvSpPr>
          <p:cNvPr id="26" name="Shape 23"/>
          <p:cNvSpPr/>
          <p:nvPr/>
        </p:nvSpPr>
        <p:spPr>
          <a:xfrm>
            <a:off x="868680" y="5193792"/>
            <a:ext cx="329184" cy="329184"/>
          </a:xfrm>
          <a:prstGeom prst="ellipse">
            <a:avLst/>
          </a:prstGeom>
          <a:solidFill>
            <a:srgbClr val="2E9E96"/>
          </a:solidFill>
          <a:ln/>
        </p:spPr>
      </p:sp>
      <p:sp>
        <p:nvSpPr>
          <p:cNvPr id="27" name="Text 24"/>
          <p:cNvSpPr/>
          <p:nvPr/>
        </p:nvSpPr>
        <p:spPr>
          <a:xfrm>
            <a:off x="868680" y="5193792"/>
            <a:ext cx="329184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200" dirty="0"/>
          </a:p>
        </p:txBody>
      </p:sp>
      <p:sp>
        <p:nvSpPr>
          <p:cNvPr id="28" name="Text 25"/>
          <p:cNvSpPr/>
          <p:nvPr/>
        </p:nvSpPr>
        <p:spPr>
          <a:xfrm>
            <a:off x="1371600" y="5093208"/>
            <a:ext cx="2286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17384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Cyanosis</a:t>
            </a:r>
            <a:endParaRPr lang="en-US" sz="1400" dirty="0"/>
          </a:p>
        </p:txBody>
      </p:sp>
      <p:sp>
        <p:nvSpPr>
          <p:cNvPr id="29" name="Text 26"/>
          <p:cNvSpPr/>
          <p:nvPr/>
        </p:nvSpPr>
        <p:spPr>
          <a:xfrm>
            <a:off x="1371600" y="5367528"/>
            <a:ext cx="57607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3768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Or any need for supplemental oxygen</a:t>
            </a:r>
            <a:endParaRPr lang="en-US" sz="1200" dirty="0"/>
          </a:p>
        </p:txBody>
      </p:sp>
      <p:sp>
        <p:nvSpPr>
          <p:cNvPr id="30" name="Shape 27"/>
          <p:cNvSpPr/>
          <p:nvPr/>
        </p:nvSpPr>
        <p:spPr>
          <a:xfrm>
            <a:off x="7863840" y="1691640"/>
            <a:ext cx="3611880" cy="2880360"/>
          </a:xfrm>
          <a:prstGeom prst="roundRect">
            <a:avLst>
              <a:gd name="adj" fmla="val 4444"/>
            </a:avLst>
          </a:prstGeom>
          <a:solidFill>
            <a:srgbClr val="E7F1EE"/>
          </a:solidFill>
          <a:ln w="9525">
            <a:solidFill>
              <a:srgbClr val="DCE6E4"/>
            </a:solidFill>
            <a:prstDash val="solid"/>
          </a:ln>
        </p:spPr>
      </p:sp>
      <p:sp>
        <p:nvSpPr>
          <p:cNvPr id="31" name="Text 28"/>
          <p:cNvSpPr/>
          <p:nvPr/>
        </p:nvSpPr>
        <p:spPr>
          <a:xfrm>
            <a:off x="8183880" y="1920240"/>
            <a:ext cx="30175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160" kern="0" dirty="0">
                <a:solidFill>
                  <a:srgbClr val="217C7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Onset</a:t>
            </a:r>
            <a:endParaRPr lang="en-US" sz="1100" dirty="0"/>
          </a:p>
        </p:txBody>
      </p:sp>
      <p:sp>
        <p:nvSpPr>
          <p:cNvPr id="32" name="Text 29"/>
          <p:cNvSpPr/>
          <p:nvPr/>
        </p:nvSpPr>
        <p:spPr>
          <a:xfrm>
            <a:off x="8183880" y="2286000"/>
            <a:ext cx="3017520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ts val="3200"/>
              </a:lnSpc>
              <a:buNone/>
            </a:pPr>
            <a:r>
              <a:rPr lang="en-US" sz="2600" b="1" dirty="0">
                <a:solidFill>
                  <a:srgbClr val="17384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First hours</a:t>
            </a:r>
            <a:endParaRPr lang="en-US" sz="2600" dirty="0"/>
          </a:p>
          <a:p>
            <a:pPr indent="0" marL="0">
              <a:lnSpc>
                <a:spcPts val="3200"/>
              </a:lnSpc>
              <a:buNone/>
            </a:pPr>
            <a:r>
              <a:rPr lang="en-US" sz="2600" b="1" dirty="0">
                <a:solidFill>
                  <a:srgbClr val="17384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to days</a:t>
            </a:r>
            <a:endParaRPr lang="en-US" sz="2600" dirty="0"/>
          </a:p>
          <a:p>
            <a:pPr indent="0" marL="0">
              <a:lnSpc>
                <a:spcPts val="3200"/>
              </a:lnSpc>
              <a:buNone/>
            </a:pPr>
            <a:r>
              <a:rPr lang="en-US" sz="2600" b="1" dirty="0">
                <a:solidFill>
                  <a:srgbClr val="17384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of life</a:t>
            </a:r>
            <a:endParaRPr lang="en-US" sz="2600" dirty="0"/>
          </a:p>
        </p:txBody>
      </p:sp>
      <p:sp>
        <p:nvSpPr>
          <p:cNvPr id="33" name="Text 30"/>
          <p:cNvSpPr/>
          <p:nvPr/>
        </p:nvSpPr>
        <p:spPr>
          <a:xfrm>
            <a:off x="8183880" y="3703320"/>
            <a:ext cx="30175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dirty="0">
                <a:solidFill>
                  <a:srgbClr val="63768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Increased work of breathing is the common thread across every cause.</a:t>
            </a:r>
            <a:endParaRPr lang="en-US" sz="1150" dirty="0"/>
          </a:p>
        </p:txBody>
      </p:sp>
      <p:sp>
        <p:nvSpPr>
          <p:cNvPr id="34" name="Text 31"/>
          <p:cNvSpPr/>
          <p:nvPr/>
        </p:nvSpPr>
        <p:spPr>
          <a:xfrm>
            <a:off x="640080" y="6355080"/>
            <a:ext cx="96926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3768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NeoNavigator  ·  Adapted from IAP-NNF Quick Reference Guidelines in Neonatology, 2026</a:t>
            </a:r>
            <a:endParaRPr lang="en-US" sz="900" dirty="0"/>
          </a:p>
        </p:txBody>
      </p:sp>
      <p:sp>
        <p:nvSpPr>
          <p:cNvPr id="35" name="Text 32"/>
          <p:cNvSpPr/>
          <p:nvPr/>
        </p:nvSpPr>
        <p:spPr>
          <a:xfrm>
            <a:off x="11064240" y="6355080"/>
            <a:ext cx="457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3768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9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>
            <a:alphaModFix amt="78000"/>
          </a:blip>
          <a:stretch>
            <a:fillRect/>
          </a:stretch>
        </p:blipFill>
        <p:spPr>
          <a:xfrm>
            <a:off x="11292840" y="310896"/>
            <a:ext cx="475488" cy="475488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640080" y="347472"/>
            <a:ext cx="86868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rgbClr val="217C7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SEVERITY</a:t>
            </a:r>
            <a:endParaRPr lang="en-US" sz="1100" dirty="0"/>
          </a:p>
        </p:txBody>
      </p:sp>
      <p:sp>
        <p:nvSpPr>
          <p:cNvPr id="4" name="Text 1"/>
          <p:cNvSpPr/>
          <p:nvPr/>
        </p:nvSpPr>
        <p:spPr>
          <a:xfrm>
            <a:off x="640080" y="640080"/>
            <a:ext cx="102412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200" b="1" dirty="0">
                <a:solidFill>
                  <a:srgbClr val="17384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Score it — don't eyeball it</a:t>
            </a:r>
            <a:endParaRPr lang="en-US" sz="3200" dirty="0"/>
          </a:p>
        </p:txBody>
      </p:sp>
      <p:sp>
        <p:nvSpPr>
          <p:cNvPr id="5" name="Shape 2"/>
          <p:cNvSpPr/>
          <p:nvPr/>
        </p:nvSpPr>
        <p:spPr>
          <a:xfrm>
            <a:off x="640080" y="1737360"/>
            <a:ext cx="3502152" cy="2286000"/>
          </a:xfrm>
          <a:prstGeom prst="roundRect">
            <a:avLst>
              <a:gd name="adj" fmla="val 5600"/>
            </a:avLst>
          </a:prstGeom>
          <a:solidFill>
            <a:srgbClr val="FFFFFF"/>
          </a:solidFill>
          <a:ln w="9525">
            <a:solidFill>
              <a:srgbClr val="DCE6E4"/>
            </a:solidFill>
            <a:prstDash val="solid"/>
          </a:ln>
        </p:spPr>
      </p:sp>
      <p:sp>
        <p:nvSpPr>
          <p:cNvPr id="6" name="Shape 3"/>
          <p:cNvSpPr/>
          <p:nvPr/>
        </p:nvSpPr>
        <p:spPr>
          <a:xfrm>
            <a:off x="960120" y="2011680"/>
            <a:ext cx="777240" cy="777240"/>
          </a:xfrm>
          <a:prstGeom prst="ellipse">
            <a:avLst/>
          </a:prstGeom>
          <a:solidFill>
            <a:srgbClr val="2E9E96"/>
          </a:solidFill>
          <a:ln/>
        </p:spPr>
      </p:sp>
      <p:sp>
        <p:nvSpPr>
          <p:cNvPr id="7" name="Text 4"/>
          <p:cNvSpPr/>
          <p:nvPr/>
        </p:nvSpPr>
        <p:spPr>
          <a:xfrm>
            <a:off x="960120" y="2011680"/>
            <a:ext cx="7772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0–3</a:t>
            </a:r>
            <a:endParaRPr lang="en-US" sz="1800" dirty="0"/>
          </a:p>
        </p:txBody>
      </p:sp>
      <p:sp>
        <p:nvSpPr>
          <p:cNvPr id="8" name="Text 5"/>
          <p:cNvSpPr/>
          <p:nvPr/>
        </p:nvSpPr>
        <p:spPr>
          <a:xfrm>
            <a:off x="960120" y="2926080"/>
            <a:ext cx="28346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17384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Mild</a:t>
            </a:r>
            <a:endParaRPr lang="en-US" sz="1500" dirty="0"/>
          </a:p>
        </p:txBody>
      </p:sp>
      <p:sp>
        <p:nvSpPr>
          <p:cNvPr id="9" name="Text 6"/>
          <p:cNvSpPr/>
          <p:nvPr/>
        </p:nvSpPr>
        <p:spPr>
          <a:xfrm>
            <a:off x="960120" y="3273552"/>
            <a:ext cx="288036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dirty="0">
                <a:solidFill>
                  <a:srgbClr val="63768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Observe, monitor saturations, supportive care</a:t>
            </a:r>
            <a:endParaRPr lang="en-US" sz="1150" dirty="0"/>
          </a:p>
        </p:txBody>
      </p:sp>
      <p:sp>
        <p:nvSpPr>
          <p:cNvPr id="10" name="Shape 7"/>
          <p:cNvSpPr/>
          <p:nvPr/>
        </p:nvSpPr>
        <p:spPr>
          <a:xfrm>
            <a:off x="4343400" y="1737360"/>
            <a:ext cx="3502152" cy="2286000"/>
          </a:xfrm>
          <a:prstGeom prst="roundRect">
            <a:avLst>
              <a:gd name="adj" fmla="val 5600"/>
            </a:avLst>
          </a:prstGeom>
          <a:solidFill>
            <a:srgbClr val="FFFFFF"/>
          </a:solidFill>
          <a:ln w="9525">
            <a:solidFill>
              <a:srgbClr val="DCE6E4"/>
            </a:solidFill>
            <a:prstDash val="solid"/>
          </a:ln>
        </p:spPr>
      </p:sp>
      <p:sp>
        <p:nvSpPr>
          <p:cNvPr id="11" name="Shape 8"/>
          <p:cNvSpPr/>
          <p:nvPr/>
        </p:nvSpPr>
        <p:spPr>
          <a:xfrm>
            <a:off x="4663440" y="2011680"/>
            <a:ext cx="777240" cy="777240"/>
          </a:xfrm>
          <a:prstGeom prst="ellipse">
            <a:avLst/>
          </a:prstGeom>
          <a:solidFill>
            <a:srgbClr val="E3A75E"/>
          </a:solidFill>
          <a:ln/>
        </p:spPr>
      </p:sp>
      <p:sp>
        <p:nvSpPr>
          <p:cNvPr id="12" name="Text 9"/>
          <p:cNvSpPr/>
          <p:nvPr/>
        </p:nvSpPr>
        <p:spPr>
          <a:xfrm>
            <a:off x="4663440" y="2011680"/>
            <a:ext cx="7772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4–6</a:t>
            </a:r>
            <a:endParaRPr lang="en-US" sz="1800" dirty="0"/>
          </a:p>
        </p:txBody>
      </p:sp>
      <p:sp>
        <p:nvSpPr>
          <p:cNvPr id="13" name="Text 10"/>
          <p:cNvSpPr/>
          <p:nvPr/>
        </p:nvSpPr>
        <p:spPr>
          <a:xfrm>
            <a:off x="4663440" y="2926080"/>
            <a:ext cx="28346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17384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Moderate</a:t>
            </a:r>
            <a:endParaRPr lang="en-US" sz="1500" dirty="0"/>
          </a:p>
        </p:txBody>
      </p:sp>
      <p:sp>
        <p:nvSpPr>
          <p:cNvPr id="14" name="Text 11"/>
          <p:cNvSpPr/>
          <p:nvPr/>
        </p:nvSpPr>
        <p:spPr>
          <a:xfrm>
            <a:off x="4663440" y="3273552"/>
            <a:ext cx="288036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dirty="0">
                <a:solidFill>
                  <a:srgbClr val="63768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Start CPAP — 6 cmH₂O, flow 6 L/min, FiO₂ 30%</a:t>
            </a:r>
            <a:endParaRPr lang="en-US" sz="1150" dirty="0"/>
          </a:p>
        </p:txBody>
      </p:sp>
      <p:sp>
        <p:nvSpPr>
          <p:cNvPr id="15" name="Shape 12"/>
          <p:cNvSpPr/>
          <p:nvPr/>
        </p:nvSpPr>
        <p:spPr>
          <a:xfrm>
            <a:off x="8046720" y="1737360"/>
            <a:ext cx="3502152" cy="2286000"/>
          </a:xfrm>
          <a:prstGeom prst="roundRect">
            <a:avLst>
              <a:gd name="adj" fmla="val 5600"/>
            </a:avLst>
          </a:prstGeom>
          <a:solidFill>
            <a:srgbClr val="FFFFFF"/>
          </a:solidFill>
          <a:ln w="9525">
            <a:solidFill>
              <a:srgbClr val="DCE6E4"/>
            </a:solidFill>
            <a:prstDash val="solid"/>
          </a:ln>
        </p:spPr>
      </p:sp>
      <p:sp>
        <p:nvSpPr>
          <p:cNvPr id="16" name="Shape 13"/>
          <p:cNvSpPr/>
          <p:nvPr/>
        </p:nvSpPr>
        <p:spPr>
          <a:xfrm>
            <a:off x="8366760" y="2011680"/>
            <a:ext cx="777240" cy="777240"/>
          </a:xfrm>
          <a:prstGeom prst="ellipse">
            <a:avLst/>
          </a:prstGeom>
          <a:solidFill>
            <a:srgbClr val="C2603B"/>
          </a:solidFill>
          <a:ln/>
        </p:spPr>
      </p:sp>
      <p:sp>
        <p:nvSpPr>
          <p:cNvPr id="17" name="Text 14"/>
          <p:cNvSpPr/>
          <p:nvPr/>
        </p:nvSpPr>
        <p:spPr>
          <a:xfrm>
            <a:off x="8366760" y="2011680"/>
            <a:ext cx="7772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&gt;6</a:t>
            </a:r>
            <a:endParaRPr lang="en-US" sz="1800" dirty="0"/>
          </a:p>
        </p:txBody>
      </p:sp>
      <p:sp>
        <p:nvSpPr>
          <p:cNvPr id="18" name="Text 15"/>
          <p:cNvSpPr/>
          <p:nvPr/>
        </p:nvSpPr>
        <p:spPr>
          <a:xfrm>
            <a:off x="8366760" y="2926080"/>
            <a:ext cx="28346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17384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Impending failure</a:t>
            </a:r>
            <a:endParaRPr lang="en-US" sz="1500" dirty="0"/>
          </a:p>
        </p:txBody>
      </p:sp>
      <p:sp>
        <p:nvSpPr>
          <p:cNvPr id="19" name="Text 16"/>
          <p:cNvSpPr/>
          <p:nvPr/>
        </p:nvSpPr>
        <p:spPr>
          <a:xfrm>
            <a:off x="8366760" y="3273552"/>
            <a:ext cx="288036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dirty="0">
                <a:solidFill>
                  <a:srgbClr val="63768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CPAP or intubation; consider surfactant if preterm</a:t>
            </a:r>
            <a:endParaRPr lang="en-US" sz="1150" dirty="0"/>
          </a:p>
        </p:txBody>
      </p:sp>
      <p:sp>
        <p:nvSpPr>
          <p:cNvPr id="20" name="Shape 17"/>
          <p:cNvSpPr/>
          <p:nvPr/>
        </p:nvSpPr>
        <p:spPr>
          <a:xfrm>
            <a:off x="640080" y="4297680"/>
            <a:ext cx="10817352" cy="1737360"/>
          </a:xfrm>
          <a:prstGeom prst="roundRect">
            <a:avLst>
              <a:gd name="adj" fmla="val 7368"/>
            </a:avLst>
          </a:prstGeom>
          <a:solidFill>
            <a:srgbClr val="F1F6F5"/>
          </a:solidFill>
          <a:ln w="9525">
            <a:solidFill>
              <a:srgbClr val="DCE6E4"/>
            </a:solidFill>
            <a:prstDash val="solid"/>
          </a:ln>
        </p:spPr>
      </p:sp>
      <p:sp>
        <p:nvSpPr>
          <p:cNvPr id="21" name="Text 18"/>
          <p:cNvSpPr/>
          <p:nvPr/>
        </p:nvSpPr>
        <p:spPr>
          <a:xfrm>
            <a:off x="960120" y="4526280"/>
            <a:ext cx="4572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120" kern="0" dirty="0">
                <a:solidFill>
                  <a:srgbClr val="217C7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Which score to use</a:t>
            </a:r>
            <a:endParaRPr lang="en-US" sz="1200" dirty="0"/>
          </a:p>
        </p:txBody>
      </p:sp>
      <p:sp>
        <p:nvSpPr>
          <p:cNvPr id="22" name="Text 19"/>
          <p:cNvSpPr/>
          <p:nvPr/>
        </p:nvSpPr>
        <p:spPr>
          <a:xfrm>
            <a:off x="960120" y="4846320"/>
            <a:ext cx="99669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b="1" dirty="0">
                <a:solidFill>
                  <a:srgbClr val="17384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Silverman–Andersen</a:t>
            </a:r>
            <a:pPr indent="0" marL="0">
              <a:buNone/>
            </a:pPr>
            <a:r>
              <a:rPr lang="en-US" sz="1250" dirty="0">
                <a:solidFill>
                  <a:srgbClr val="63768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— preterm infants. Grades upper and lower chest retraction, xiphoid retraction, nasal flaring and grunt.</a:t>
            </a:r>
            <a:endParaRPr lang="en-US" sz="1250" dirty="0"/>
          </a:p>
        </p:txBody>
      </p:sp>
      <p:sp>
        <p:nvSpPr>
          <p:cNvPr id="23" name="Text 20"/>
          <p:cNvSpPr/>
          <p:nvPr/>
        </p:nvSpPr>
        <p:spPr>
          <a:xfrm>
            <a:off x="960120" y="5193792"/>
            <a:ext cx="99669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b="1" dirty="0">
                <a:solidFill>
                  <a:srgbClr val="17384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Downes</a:t>
            </a:r>
            <a:pPr indent="0" marL="0">
              <a:buNone/>
            </a:pPr>
            <a:r>
              <a:rPr lang="en-US" sz="1250" dirty="0">
                <a:solidFill>
                  <a:srgbClr val="63768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— term and preterm. Grades respiratory rate, cyanosis, air entry, grunt and retraction.</a:t>
            </a:r>
            <a:endParaRPr lang="en-US" sz="1250" dirty="0"/>
          </a:p>
        </p:txBody>
      </p:sp>
      <p:sp>
        <p:nvSpPr>
          <p:cNvPr id="24" name="Text 21"/>
          <p:cNvSpPr/>
          <p:nvPr/>
        </p:nvSpPr>
        <p:spPr>
          <a:xfrm>
            <a:off x="960120" y="5541264"/>
            <a:ext cx="996696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i="1" dirty="0">
                <a:solidFill>
                  <a:srgbClr val="217C7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Repeat the score serially — the trajectory matters more than any single reading.</a:t>
            </a:r>
            <a:endParaRPr lang="en-US" sz="1150" dirty="0"/>
          </a:p>
        </p:txBody>
      </p:sp>
      <p:sp>
        <p:nvSpPr>
          <p:cNvPr id="25" name="Text 22"/>
          <p:cNvSpPr/>
          <p:nvPr/>
        </p:nvSpPr>
        <p:spPr>
          <a:xfrm>
            <a:off x="640080" y="6355080"/>
            <a:ext cx="96926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3768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NeoNavigator  ·  Adapted from IAP-NNF Quick Reference Guidelines in Neonatology, 2026</a:t>
            </a:r>
            <a:endParaRPr lang="en-US" sz="900" dirty="0"/>
          </a:p>
        </p:txBody>
      </p:sp>
      <p:sp>
        <p:nvSpPr>
          <p:cNvPr id="26" name="Text 23"/>
          <p:cNvSpPr/>
          <p:nvPr/>
        </p:nvSpPr>
        <p:spPr>
          <a:xfrm>
            <a:off x="11064240" y="6355080"/>
            <a:ext cx="457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3768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9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>
            <a:alphaModFix amt="78000"/>
          </a:blip>
          <a:stretch>
            <a:fillRect/>
          </a:stretch>
        </p:blipFill>
        <p:spPr>
          <a:xfrm>
            <a:off x="11292840" y="310896"/>
            <a:ext cx="475488" cy="475488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640080" y="347472"/>
            <a:ext cx="86868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rgbClr val="217C7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MANAGEMENT</a:t>
            </a:r>
            <a:endParaRPr lang="en-US" sz="1100" dirty="0"/>
          </a:p>
        </p:txBody>
      </p:sp>
      <p:sp>
        <p:nvSpPr>
          <p:cNvPr id="4" name="Text 1"/>
          <p:cNvSpPr/>
          <p:nvPr/>
        </p:nvSpPr>
        <p:spPr>
          <a:xfrm>
            <a:off x="640080" y="640080"/>
            <a:ext cx="102412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200" b="1" dirty="0">
                <a:solidFill>
                  <a:srgbClr val="17384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The stepwise ladder</a:t>
            </a:r>
            <a:endParaRPr lang="en-US" sz="3200" dirty="0"/>
          </a:p>
        </p:txBody>
      </p:sp>
      <p:sp>
        <p:nvSpPr>
          <p:cNvPr id="5" name="Shape 2"/>
          <p:cNvSpPr/>
          <p:nvPr/>
        </p:nvSpPr>
        <p:spPr>
          <a:xfrm>
            <a:off x="640080" y="1783080"/>
            <a:ext cx="7223760" cy="932688"/>
          </a:xfrm>
          <a:prstGeom prst="roundRect">
            <a:avLst>
              <a:gd name="adj" fmla="val 13725"/>
            </a:avLst>
          </a:prstGeom>
          <a:solidFill>
            <a:srgbClr val="FFFFFF"/>
          </a:solidFill>
          <a:ln w="9525">
            <a:solidFill>
              <a:srgbClr val="DCE6E4"/>
            </a:solidFill>
            <a:prstDash val="solid"/>
          </a:ln>
        </p:spPr>
      </p:sp>
      <p:sp>
        <p:nvSpPr>
          <p:cNvPr id="6" name="Shape 3"/>
          <p:cNvSpPr/>
          <p:nvPr/>
        </p:nvSpPr>
        <p:spPr>
          <a:xfrm>
            <a:off x="868680" y="1965960"/>
            <a:ext cx="1508760" cy="566928"/>
          </a:xfrm>
          <a:prstGeom prst="roundRect">
            <a:avLst>
              <a:gd name="adj" fmla="val 16129"/>
            </a:avLst>
          </a:prstGeom>
          <a:solidFill>
            <a:srgbClr val="E7F1EE"/>
          </a:solidFill>
          <a:ln w="12700">
            <a:solidFill>
              <a:srgbClr val="FFFFFF"/>
            </a:solidFill>
            <a:prstDash val="solid"/>
          </a:ln>
        </p:spPr>
      </p:sp>
      <p:sp>
        <p:nvSpPr>
          <p:cNvPr id="7" name="Text 4"/>
          <p:cNvSpPr/>
          <p:nvPr/>
        </p:nvSpPr>
        <p:spPr>
          <a:xfrm>
            <a:off x="868680" y="1965960"/>
            <a:ext cx="150876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50" b="1" dirty="0">
                <a:solidFill>
                  <a:srgbClr val="217C7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Start</a:t>
            </a:r>
            <a:endParaRPr lang="en-US" sz="1050" dirty="0"/>
          </a:p>
        </p:txBody>
      </p:sp>
      <p:sp>
        <p:nvSpPr>
          <p:cNvPr id="8" name="Text 5"/>
          <p:cNvSpPr/>
          <p:nvPr/>
        </p:nvSpPr>
        <p:spPr>
          <a:xfrm>
            <a:off x="2560320" y="1929384"/>
            <a:ext cx="512064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17384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CPAP for moderate–severe distress</a:t>
            </a:r>
            <a:endParaRPr lang="en-US" sz="1350" dirty="0"/>
          </a:p>
        </p:txBody>
      </p:sp>
      <p:sp>
        <p:nvSpPr>
          <p:cNvPr id="9" name="Text 6"/>
          <p:cNvSpPr/>
          <p:nvPr/>
        </p:nvSpPr>
        <p:spPr>
          <a:xfrm>
            <a:off x="2560320" y="2240280"/>
            <a:ext cx="512064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dirty="0">
                <a:solidFill>
                  <a:srgbClr val="63768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 cmH₂O · 6 L/min · FiO₂ 30%</a:t>
            </a:r>
            <a:endParaRPr lang="en-US" sz="1150" dirty="0"/>
          </a:p>
        </p:txBody>
      </p:sp>
      <p:sp>
        <p:nvSpPr>
          <p:cNvPr id="10" name="Shape 7"/>
          <p:cNvSpPr/>
          <p:nvPr/>
        </p:nvSpPr>
        <p:spPr>
          <a:xfrm>
            <a:off x="640080" y="2807208"/>
            <a:ext cx="7223760" cy="932688"/>
          </a:xfrm>
          <a:prstGeom prst="roundRect">
            <a:avLst>
              <a:gd name="adj" fmla="val 13725"/>
            </a:avLst>
          </a:prstGeom>
          <a:solidFill>
            <a:srgbClr val="FFFFFF"/>
          </a:solidFill>
          <a:ln w="9525">
            <a:solidFill>
              <a:srgbClr val="DCE6E4"/>
            </a:solidFill>
            <a:prstDash val="solid"/>
          </a:ln>
        </p:spPr>
      </p:sp>
      <p:sp>
        <p:nvSpPr>
          <p:cNvPr id="11" name="Shape 8"/>
          <p:cNvSpPr/>
          <p:nvPr/>
        </p:nvSpPr>
        <p:spPr>
          <a:xfrm>
            <a:off x="868680" y="2990088"/>
            <a:ext cx="1508760" cy="566928"/>
          </a:xfrm>
          <a:prstGeom prst="roundRect">
            <a:avLst>
              <a:gd name="adj" fmla="val 16129"/>
            </a:avLst>
          </a:prstGeom>
          <a:solidFill>
            <a:srgbClr val="E7F1EE"/>
          </a:solidFill>
          <a:ln w="12700">
            <a:solidFill>
              <a:srgbClr val="FFFFFF"/>
            </a:solidFill>
            <a:prstDash val="solid"/>
          </a:ln>
        </p:spPr>
      </p:sp>
      <p:sp>
        <p:nvSpPr>
          <p:cNvPr id="12" name="Text 9"/>
          <p:cNvSpPr/>
          <p:nvPr/>
        </p:nvSpPr>
        <p:spPr>
          <a:xfrm>
            <a:off x="868680" y="2990088"/>
            <a:ext cx="150876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50" b="1" dirty="0">
                <a:solidFill>
                  <a:srgbClr val="217C7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Responding</a:t>
            </a:r>
            <a:endParaRPr lang="en-US" sz="1050" dirty="0"/>
          </a:p>
        </p:txBody>
      </p:sp>
      <p:sp>
        <p:nvSpPr>
          <p:cNvPr id="13" name="Text 10"/>
          <p:cNvSpPr/>
          <p:nvPr/>
        </p:nvSpPr>
        <p:spPr>
          <a:xfrm>
            <a:off x="2560320" y="2953512"/>
            <a:ext cx="512064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17384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Continue, monitor, wean per protocol</a:t>
            </a:r>
            <a:endParaRPr lang="en-US" sz="1350" dirty="0"/>
          </a:p>
        </p:txBody>
      </p:sp>
      <p:sp>
        <p:nvSpPr>
          <p:cNvPr id="14" name="Text 11"/>
          <p:cNvSpPr/>
          <p:nvPr/>
        </p:nvSpPr>
        <p:spPr>
          <a:xfrm>
            <a:off x="2560320" y="3264408"/>
            <a:ext cx="512064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dirty="0">
                <a:solidFill>
                  <a:srgbClr val="63768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Do not rush the wean</a:t>
            </a:r>
            <a:endParaRPr lang="en-US" sz="1150" dirty="0"/>
          </a:p>
        </p:txBody>
      </p:sp>
      <p:sp>
        <p:nvSpPr>
          <p:cNvPr id="15" name="Shape 12"/>
          <p:cNvSpPr/>
          <p:nvPr/>
        </p:nvSpPr>
        <p:spPr>
          <a:xfrm>
            <a:off x="640080" y="3831336"/>
            <a:ext cx="7223760" cy="932688"/>
          </a:xfrm>
          <a:prstGeom prst="roundRect">
            <a:avLst>
              <a:gd name="adj" fmla="val 13725"/>
            </a:avLst>
          </a:prstGeom>
          <a:solidFill>
            <a:srgbClr val="FFFFFF"/>
          </a:solidFill>
          <a:ln w="9525">
            <a:solidFill>
              <a:srgbClr val="DCE6E4"/>
            </a:solidFill>
            <a:prstDash val="solid"/>
          </a:ln>
        </p:spPr>
      </p:sp>
      <p:sp>
        <p:nvSpPr>
          <p:cNvPr id="16" name="Shape 13"/>
          <p:cNvSpPr/>
          <p:nvPr/>
        </p:nvSpPr>
        <p:spPr>
          <a:xfrm>
            <a:off x="868680" y="4014216"/>
            <a:ext cx="1508760" cy="566928"/>
          </a:xfrm>
          <a:prstGeom prst="roundRect">
            <a:avLst>
              <a:gd name="adj" fmla="val 16129"/>
            </a:avLst>
          </a:prstGeom>
          <a:solidFill>
            <a:srgbClr val="E3A75E"/>
          </a:solidFill>
          <a:ln w="12700">
            <a:solidFill>
              <a:srgbClr val="FFFFFF"/>
            </a:solidFill>
            <a:prstDash val="solid"/>
          </a:ln>
        </p:spPr>
      </p:sp>
      <p:sp>
        <p:nvSpPr>
          <p:cNvPr id="17" name="Text 14"/>
          <p:cNvSpPr/>
          <p:nvPr/>
        </p:nvSpPr>
        <p:spPr>
          <a:xfrm>
            <a:off x="868680" y="4014216"/>
            <a:ext cx="150876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50" b="1" dirty="0">
                <a:solidFill>
                  <a:srgbClr val="3D2A1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Not responding</a:t>
            </a:r>
            <a:endParaRPr lang="en-US" sz="1050" dirty="0"/>
          </a:p>
        </p:txBody>
      </p:sp>
      <p:sp>
        <p:nvSpPr>
          <p:cNvPr id="18" name="Text 15"/>
          <p:cNvSpPr/>
          <p:nvPr/>
        </p:nvSpPr>
        <p:spPr>
          <a:xfrm>
            <a:off x="2560320" y="3977640"/>
            <a:ext cx="512064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17384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FiO₂ &gt;30% or pressure &gt;6 cmH₂O</a:t>
            </a:r>
            <a:endParaRPr lang="en-US" sz="1350" dirty="0"/>
          </a:p>
        </p:txBody>
      </p:sp>
      <p:sp>
        <p:nvSpPr>
          <p:cNvPr id="19" name="Text 16"/>
          <p:cNvSpPr/>
          <p:nvPr/>
        </p:nvSpPr>
        <p:spPr>
          <a:xfrm>
            <a:off x="2560320" y="4288536"/>
            <a:ext cx="512064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dirty="0">
                <a:solidFill>
                  <a:srgbClr val="63768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Preterm: surfactant. Term: NIPPV or intubation</a:t>
            </a:r>
            <a:endParaRPr lang="en-US" sz="1150" dirty="0"/>
          </a:p>
        </p:txBody>
      </p:sp>
      <p:sp>
        <p:nvSpPr>
          <p:cNvPr id="20" name="Shape 17"/>
          <p:cNvSpPr/>
          <p:nvPr/>
        </p:nvSpPr>
        <p:spPr>
          <a:xfrm>
            <a:off x="640080" y="4855464"/>
            <a:ext cx="7223760" cy="932688"/>
          </a:xfrm>
          <a:prstGeom prst="roundRect">
            <a:avLst>
              <a:gd name="adj" fmla="val 13725"/>
            </a:avLst>
          </a:prstGeom>
          <a:solidFill>
            <a:srgbClr val="FFFFFF"/>
          </a:solidFill>
          <a:ln w="9525">
            <a:solidFill>
              <a:srgbClr val="DCE6E4"/>
            </a:solidFill>
            <a:prstDash val="solid"/>
          </a:ln>
        </p:spPr>
      </p:sp>
      <p:sp>
        <p:nvSpPr>
          <p:cNvPr id="21" name="Shape 18"/>
          <p:cNvSpPr/>
          <p:nvPr/>
        </p:nvSpPr>
        <p:spPr>
          <a:xfrm>
            <a:off x="868680" y="5038344"/>
            <a:ext cx="1508760" cy="566928"/>
          </a:xfrm>
          <a:prstGeom prst="roundRect">
            <a:avLst>
              <a:gd name="adj" fmla="val 16129"/>
            </a:avLst>
          </a:prstGeom>
          <a:solidFill>
            <a:srgbClr val="E7F1EE"/>
          </a:solidFill>
          <a:ln w="12700">
            <a:solidFill>
              <a:srgbClr val="FFFFFF"/>
            </a:solidFill>
            <a:prstDash val="solid"/>
          </a:ln>
        </p:spPr>
      </p:sp>
      <p:sp>
        <p:nvSpPr>
          <p:cNvPr id="22" name="Text 19"/>
          <p:cNvSpPr/>
          <p:nvPr/>
        </p:nvSpPr>
        <p:spPr>
          <a:xfrm>
            <a:off x="868680" y="5038344"/>
            <a:ext cx="150876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50" b="1" dirty="0">
                <a:solidFill>
                  <a:srgbClr val="217C7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Late deterioration</a:t>
            </a:r>
            <a:endParaRPr lang="en-US" sz="1050" dirty="0"/>
          </a:p>
        </p:txBody>
      </p:sp>
      <p:sp>
        <p:nvSpPr>
          <p:cNvPr id="23" name="Text 20"/>
          <p:cNvSpPr/>
          <p:nvPr/>
        </p:nvSpPr>
        <p:spPr>
          <a:xfrm>
            <a:off x="2560320" y="5001768"/>
            <a:ext cx="512064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17384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After initial improvement</a:t>
            </a:r>
            <a:endParaRPr lang="en-US" sz="1350" dirty="0"/>
          </a:p>
        </p:txBody>
      </p:sp>
      <p:sp>
        <p:nvSpPr>
          <p:cNvPr id="24" name="Text 21"/>
          <p:cNvSpPr/>
          <p:nvPr/>
        </p:nvSpPr>
        <p:spPr>
          <a:xfrm>
            <a:off x="2560320" y="5312664"/>
            <a:ext cx="512064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dirty="0">
                <a:solidFill>
                  <a:srgbClr val="63768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Think PDA, air leak, sepsis</a:t>
            </a:r>
            <a:endParaRPr lang="en-US" sz="1150" dirty="0"/>
          </a:p>
        </p:txBody>
      </p:sp>
      <p:sp>
        <p:nvSpPr>
          <p:cNvPr id="25" name="Shape 22"/>
          <p:cNvSpPr/>
          <p:nvPr/>
        </p:nvSpPr>
        <p:spPr>
          <a:xfrm>
            <a:off x="8138160" y="1783080"/>
            <a:ext cx="3319272" cy="3063240"/>
          </a:xfrm>
          <a:prstGeom prst="roundRect">
            <a:avLst>
              <a:gd name="adj" fmla="val 4179"/>
            </a:avLst>
          </a:prstGeom>
          <a:solidFill>
            <a:srgbClr val="E7F1EE"/>
          </a:solidFill>
          <a:ln w="9525">
            <a:solidFill>
              <a:srgbClr val="DCE6E4"/>
            </a:solidFill>
            <a:prstDash val="solid"/>
          </a:ln>
        </p:spPr>
      </p:sp>
      <p:sp>
        <p:nvSpPr>
          <p:cNvPr id="26" name="Text 23"/>
          <p:cNvSpPr/>
          <p:nvPr/>
        </p:nvSpPr>
        <p:spPr>
          <a:xfrm>
            <a:off x="8412480" y="2011680"/>
            <a:ext cx="28346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b="1" dirty="0">
                <a:solidFill>
                  <a:srgbClr val="217C7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Two habits worth building</a:t>
            </a:r>
            <a:endParaRPr lang="en-US" sz="1250" dirty="0"/>
          </a:p>
        </p:txBody>
      </p:sp>
      <p:sp>
        <p:nvSpPr>
          <p:cNvPr id="27" name="Text 24"/>
          <p:cNvSpPr/>
          <p:nvPr/>
        </p:nvSpPr>
        <p:spPr>
          <a:xfrm>
            <a:off x="8412480" y="2514600"/>
            <a:ext cx="2834640" cy="21945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ts val="1500"/>
              </a:lnSpc>
              <a:buNone/>
            </a:pPr>
            <a:r>
              <a:rPr lang="en-US" sz="1150" b="1" dirty="0">
                <a:solidFill>
                  <a:srgbClr val="17384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Labour-room CPAP</a:t>
            </a:r>
            <a:endParaRPr lang="en-US" sz="1150" dirty="0"/>
          </a:p>
          <a:p>
            <a:pPr indent="0" marL="0">
              <a:lnSpc>
                <a:spcPts val="1500"/>
              </a:lnSpc>
              <a:buNone/>
            </a:pPr>
            <a:r>
              <a:rPr lang="en-US" sz="1150" dirty="0">
                <a:solidFill>
                  <a:srgbClr val="63768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Start it in the delivery room rather than waiting for NICU admission. It reduces the need for mechanical ventilation.</a:t>
            </a:r>
            <a:endParaRPr lang="en-US" sz="1150" dirty="0"/>
          </a:p>
          <a:p>
            <a:pPr indent="0" marL="0">
              <a:lnSpc>
                <a:spcPts val="15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endParaRPr lang="en-US" sz="1150" dirty="0"/>
          </a:p>
          <a:p>
            <a:pPr indent="0" marL="0">
              <a:lnSpc>
                <a:spcPts val="1500"/>
              </a:lnSpc>
              <a:buNone/>
            </a:pPr>
            <a:r>
              <a:rPr lang="en-US" sz="1150" b="1" dirty="0">
                <a:solidFill>
                  <a:srgbClr val="17384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Surfactant threshold</a:t>
            </a:r>
            <a:endParaRPr lang="en-US" sz="1150" dirty="0"/>
          </a:p>
          <a:p>
            <a:pPr indent="0" marL="0">
              <a:lnSpc>
                <a:spcPts val="1500"/>
              </a:lnSpc>
              <a:buNone/>
            </a:pPr>
            <a:r>
              <a:rPr lang="en-US" sz="1150" dirty="0">
                <a:solidFill>
                  <a:srgbClr val="63768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Preterm under 32 weeks on CPAP needing FiO₂ above 30% — consider surfactant.</a:t>
            </a:r>
            <a:endParaRPr lang="en-US" sz="1150" dirty="0"/>
          </a:p>
        </p:txBody>
      </p:sp>
      <p:sp>
        <p:nvSpPr>
          <p:cNvPr id="28" name="Shape 25"/>
          <p:cNvSpPr/>
          <p:nvPr/>
        </p:nvSpPr>
        <p:spPr>
          <a:xfrm>
            <a:off x="8138160" y="4983480"/>
            <a:ext cx="3319272" cy="1051560"/>
          </a:xfrm>
          <a:prstGeom prst="roundRect">
            <a:avLst>
              <a:gd name="adj" fmla="val 12174"/>
            </a:avLst>
          </a:prstGeom>
          <a:solidFill>
            <a:srgbClr val="FFFFFF"/>
          </a:solidFill>
          <a:ln w="9525">
            <a:solidFill>
              <a:srgbClr val="DCE6E4"/>
            </a:solidFill>
            <a:prstDash val="solid"/>
          </a:ln>
        </p:spPr>
      </p:sp>
      <p:sp>
        <p:nvSpPr>
          <p:cNvPr id="29" name="Text 26"/>
          <p:cNvSpPr/>
          <p:nvPr/>
        </p:nvSpPr>
        <p:spPr>
          <a:xfrm>
            <a:off x="8412480" y="5166360"/>
            <a:ext cx="28346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i="1" dirty="0">
                <a:solidFill>
                  <a:srgbClr val="217C7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Prioritise non-invasive ventilation — while correcting metabolic and perfusion problems in parallel.</a:t>
            </a:r>
            <a:endParaRPr lang="en-US" sz="1100" dirty="0"/>
          </a:p>
        </p:txBody>
      </p:sp>
      <p:sp>
        <p:nvSpPr>
          <p:cNvPr id="30" name="Text 27"/>
          <p:cNvSpPr/>
          <p:nvPr/>
        </p:nvSpPr>
        <p:spPr>
          <a:xfrm>
            <a:off x="640080" y="6355080"/>
            <a:ext cx="96926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3768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NeoNavigator  ·  Adapted from IAP-NNF Quick Reference Guidelines in Neonatology, 2026</a:t>
            </a:r>
            <a:endParaRPr lang="en-US" sz="900" dirty="0"/>
          </a:p>
        </p:txBody>
      </p:sp>
      <p:sp>
        <p:nvSpPr>
          <p:cNvPr id="31" name="Text 28"/>
          <p:cNvSpPr/>
          <p:nvPr/>
        </p:nvSpPr>
        <p:spPr>
          <a:xfrm>
            <a:off x="11064240" y="6355080"/>
            <a:ext cx="457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3768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9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0F2B3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8595360" y="1005840"/>
            <a:ext cx="4846320" cy="4846320"/>
          </a:xfrm>
          <a:prstGeom prst="ellipse">
            <a:avLst/>
          </a:prstGeom>
          <a:solidFill>
            <a:srgbClr val="0F2B3E"/>
          </a:solidFill>
          <a:ln w="16510">
            <a:solidFill>
              <a:srgbClr val="24506A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822960" y="1828800"/>
            <a:ext cx="201168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600" b="1" dirty="0">
                <a:solidFill>
                  <a:srgbClr val="1F4B63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02</a:t>
            </a:r>
            <a:endParaRPr lang="en-US" sz="9600" dirty="0"/>
          </a:p>
        </p:txBody>
      </p:sp>
      <p:sp>
        <p:nvSpPr>
          <p:cNvPr id="4" name="Text 2"/>
          <p:cNvSpPr/>
          <p:nvPr/>
        </p:nvSpPr>
        <p:spPr>
          <a:xfrm>
            <a:off x="822960" y="3200400"/>
            <a:ext cx="78638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8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Chest X-ray Interpretation</a:t>
            </a:r>
            <a:endParaRPr lang="en-US" sz="3800" dirty="0"/>
          </a:p>
        </p:txBody>
      </p:sp>
      <p:sp>
        <p:nvSpPr>
          <p:cNvPr id="5" name="Text 3"/>
          <p:cNvSpPr/>
          <p:nvPr/>
        </p:nvSpPr>
        <p:spPr>
          <a:xfrm>
            <a:off x="822960" y="4160520"/>
            <a:ext cx="749808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dirty="0">
                <a:solidFill>
                  <a:srgbClr val="7FD6D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system beats pattern recognition — every single film.</a:t>
            </a:r>
            <a:endParaRPr lang="en-US" sz="145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>
            <a:alphaModFix amt="78000"/>
          </a:blip>
          <a:stretch>
            <a:fillRect/>
          </a:stretch>
        </p:blipFill>
        <p:spPr>
          <a:xfrm>
            <a:off x="11292840" y="310896"/>
            <a:ext cx="475488" cy="475488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640080" y="347472"/>
            <a:ext cx="86868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rgbClr val="217C7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METHOD</a:t>
            </a:r>
            <a:endParaRPr lang="en-US" sz="1100" dirty="0"/>
          </a:p>
        </p:txBody>
      </p:sp>
      <p:sp>
        <p:nvSpPr>
          <p:cNvPr id="4" name="Text 1"/>
          <p:cNvSpPr/>
          <p:nvPr/>
        </p:nvSpPr>
        <p:spPr>
          <a:xfrm>
            <a:off x="640080" y="640080"/>
            <a:ext cx="102412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200" b="1" dirty="0">
                <a:solidFill>
                  <a:srgbClr val="17384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Two acronyms, in this order</a:t>
            </a:r>
            <a:endParaRPr lang="en-US" sz="3200" dirty="0"/>
          </a:p>
        </p:txBody>
      </p:sp>
      <p:sp>
        <p:nvSpPr>
          <p:cNvPr id="5" name="Shape 2"/>
          <p:cNvSpPr/>
          <p:nvPr/>
        </p:nvSpPr>
        <p:spPr>
          <a:xfrm>
            <a:off x="640080" y="1737360"/>
            <a:ext cx="5349240" cy="4251960"/>
          </a:xfrm>
          <a:prstGeom prst="roundRect">
            <a:avLst>
              <a:gd name="adj" fmla="val 3011"/>
            </a:avLst>
          </a:prstGeom>
          <a:solidFill>
            <a:srgbClr val="F1F6F5"/>
          </a:solidFill>
          <a:ln w="9525">
            <a:solidFill>
              <a:srgbClr val="DCE6E4"/>
            </a:solidFill>
            <a:prstDash val="solid"/>
          </a:ln>
        </p:spPr>
      </p:sp>
      <p:sp>
        <p:nvSpPr>
          <p:cNvPr id="6" name="Shape 3"/>
          <p:cNvSpPr/>
          <p:nvPr/>
        </p:nvSpPr>
        <p:spPr>
          <a:xfrm>
            <a:off x="960120" y="2011680"/>
            <a:ext cx="502920" cy="502920"/>
          </a:xfrm>
          <a:prstGeom prst="ellipse">
            <a:avLst/>
          </a:prstGeom>
          <a:solidFill>
            <a:srgbClr val="2E9E96"/>
          </a:solidFill>
          <a:ln/>
        </p:spPr>
      </p:sp>
      <p:sp>
        <p:nvSpPr>
          <p:cNvPr id="7" name="Text 4"/>
          <p:cNvSpPr/>
          <p:nvPr/>
        </p:nvSpPr>
        <p:spPr>
          <a:xfrm>
            <a:off x="960120" y="2011680"/>
            <a:ext cx="5029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1500" dirty="0"/>
          </a:p>
        </p:txBody>
      </p:sp>
      <p:sp>
        <p:nvSpPr>
          <p:cNvPr id="8" name="Text 5"/>
          <p:cNvSpPr/>
          <p:nvPr/>
        </p:nvSpPr>
        <p:spPr>
          <a:xfrm>
            <a:off x="1627632" y="2084832"/>
            <a:ext cx="41148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17384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RIPEL — check quality first</a:t>
            </a:r>
            <a:endParaRPr lang="en-US" sz="1500" dirty="0"/>
          </a:p>
        </p:txBody>
      </p:sp>
      <p:sp>
        <p:nvSpPr>
          <p:cNvPr id="9" name="Text 6"/>
          <p:cNvSpPr/>
          <p:nvPr/>
        </p:nvSpPr>
        <p:spPr>
          <a:xfrm>
            <a:off x="960120" y="2697480"/>
            <a:ext cx="470916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ts val="1400"/>
              </a:lnSpc>
              <a:buNone/>
            </a:pPr>
            <a:r>
              <a:rPr lang="en-US" sz="1150" b="1" dirty="0">
                <a:solidFill>
                  <a:srgbClr val="217C7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Rotation</a:t>
            </a:r>
            <a:endParaRPr lang="en-US" sz="1150" dirty="0"/>
          </a:p>
          <a:p>
            <a:pPr indent="0" marL="0">
              <a:lnSpc>
                <a:spcPts val="1400"/>
              </a:lnSpc>
              <a:buNone/>
            </a:pPr>
            <a:r>
              <a:rPr lang="en-US" sz="1150" dirty="0">
                <a:solidFill>
                  <a:srgbClr val="63768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Clavicle heads equidistant from the spinous processes</a:t>
            </a:r>
            <a:endParaRPr lang="en-US" sz="1150" dirty="0"/>
          </a:p>
        </p:txBody>
      </p:sp>
      <p:sp>
        <p:nvSpPr>
          <p:cNvPr id="10" name="Text 7"/>
          <p:cNvSpPr/>
          <p:nvPr/>
        </p:nvSpPr>
        <p:spPr>
          <a:xfrm>
            <a:off x="960120" y="3346704"/>
            <a:ext cx="470916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ts val="1400"/>
              </a:lnSpc>
              <a:buNone/>
            </a:pPr>
            <a:r>
              <a:rPr lang="en-US" sz="1150" b="1" dirty="0">
                <a:solidFill>
                  <a:srgbClr val="217C7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Inspiration</a:t>
            </a:r>
            <a:endParaRPr lang="en-US" sz="1150" dirty="0"/>
          </a:p>
          <a:p>
            <a:pPr indent="0" marL="0">
              <a:lnSpc>
                <a:spcPts val="1400"/>
              </a:lnSpc>
              <a:buNone/>
            </a:pPr>
            <a:r>
              <a:rPr lang="en-US" sz="1150" dirty="0">
                <a:solidFill>
                  <a:srgbClr val="63768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Six anterior or eight posterior ribs above the diaphragm</a:t>
            </a:r>
            <a:endParaRPr lang="en-US" sz="1150" dirty="0"/>
          </a:p>
        </p:txBody>
      </p:sp>
      <p:sp>
        <p:nvSpPr>
          <p:cNvPr id="11" name="Text 8"/>
          <p:cNvSpPr/>
          <p:nvPr/>
        </p:nvSpPr>
        <p:spPr>
          <a:xfrm>
            <a:off x="960120" y="3995928"/>
            <a:ext cx="470916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ts val="1400"/>
              </a:lnSpc>
              <a:buNone/>
            </a:pPr>
            <a:r>
              <a:rPr lang="en-US" sz="1150" b="1" dirty="0">
                <a:solidFill>
                  <a:srgbClr val="217C7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Projection</a:t>
            </a:r>
            <a:endParaRPr lang="en-US" sz="1150" dirty="0"/>
          </a:p>
          <a:p>
            <a:pPr indent="0" marL="0">
              <a:lnSpc>
                <a:spcPts val="1400"/>
              </a:lnSpc>
              <a:buNone/>
            </a:pPr>
            <a:r>
              <a:rPr lang="en-US" sz="1150" dirty="0">
                <a:solidFill>
                  <a:srgbClr val="63768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Neonatal films are AP — a CTR up to 0.6 is acceptable</a:t>
            </a:r>
            <a:endParaRPr lang="en-US" sz="1150" dirty="0"/>
          </a:p>
        </p:txBody>
      </p:sp>
      <p:sp>
        <p:nvSpPr>
          <p:cNvPr id="12" name="Text 9"/>
          <p:cNvSpPr/>
          <p:nvPr/>
        </p:nvSpPr>
        <p:spPr>
          <a:xfrm>
            <a:off x="960120" y="4645152"/>
            <a:ext cx="470916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ts val="1400"/>
              </a:lnSpc>
              <a:buNone/>
            </a:pPr>
            <a:r>
              <a:rPr lang="en-US" sz="1150" b="1" dirty="0">
                <a:solidFill>
                  <a:srgbClr val="217C7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Exposure</a:t>
            </a:r>
            <a:endParaRPr lang="en-US" sz="1150" dirty="0"/>
          </a:p>
          <a:p>
            <a:pPr indent="0" marL="0">
              <a:lnSpc>
                <a:spcPts val="1400"/>
              </a:lnSpc>
              <a:buNone/>
            </a:pPr>
            <a:r>
              <a:rPr lang="en-US" sz="1150" dirty="0">
                <a:solidFill>
                  <a:srgbClr val="63768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Vertebrae just visible through the cardiac shadow</a:t>
            </a:r>
            <a:endParaRPr lang="en-US" sz="1150" dirty="0"/>
          </a:p>
        </p:txBody>
      </p:sp>
      <p:sp>
        <p:nvSpPr>
          <p:cNvPr id="13" name="Text 10"/>
          <p:cNvSpPr/>
          <p:nvPr/>
        </p:nvSpPr>
        <p:spPr>
          <a:xfrm>
            <a:off x="960120" y="5294376"/>
            <a:ext cx="470916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ts val="1400"/>
              </a:lnSpc>
              <a:buNone/>
            </a:pPr>
            <a:r>
              <a:rPr lang="en-US" sz="1150" b="1" dirty="0">
                <a:solidFill>
                  <a:srgbClr val="217C7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Label</a:t>
            </a:r>
            <a:endParaRPr lang="en-US" sz="1150" dirty="0"/>
          </a:p>
          <a:p>
            <a:pPr indent="0" marL="0">
              <a:lnSpc>
                <a:spcPts val="1400"/>
              </a:lnSpc>
              <a:buNone/>
            </a:pPr>
            <a:r>
              <a:rPr lang="en-US" sz="1150" dirty="0">
                <a:solidFill>
                  <a:srgbClr val="63768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Side marking, date and time</a:t>
            </a:r>
            <a:endParaRPr lang="en-US" sz="1150" dirty="0"/>
          </a:p>
        </p:txBody>
      </p:sp>
      <p:sp>
        <p:nvSpPr>
          <p:cNvPr id="14" name="Shape 11"/>
          <p:cNvSpPr/>
          <p:nvPr/>
        </p:nvSpPr>
        <p:spPr>
          <a:xfrm>
            <a:off x="6263640" y="1737360"/>
            <a:ext cx="5193792" cy="4251960"/>
          </a:xfrm>
          <a:prstGeom prst="roundRect">
            <a:avLst>
              <a:gd name="adj" fmla="val 3011"/>
            </a:avLst>
          </a:prstGeom>
          <a:solidFill>
            <a:srgbClr val="FFFFFF"/>
          </a:solidFill>
          <a:ln w="9525">
            <a:solidFill>
              <a:srgbClr val="DCE6E4"/>
            </a:solidFill>
            <a:prstDash val="solid"/>
          </a:ln>
        </p:spPr>
      </p:sp>
      <p:sp>
        <p:nvSpPr>
          <p:cNvPr id="15" name="Shape 12"/>
          <p:cNvSpPr/>
          <p:nvPr/>
        </p:nvSpPr>
        <p:spPr>
          <a:xfrm>
            <a:off x="6583680" y="2011680"/>
            <a:ext cx="502920" cy="502920"/>
          </a:xfrm>
          <a:prstGeom prst="ellipse">
            <a:avLst/>
          </a:prstGeom>
          <a:solidFill>
            <a:srgbClr val="17384F"/>
          </a:solidFill>
          <a:ln/>
        </p:spPr>
      </p:sp>
      <p:sp>
        <p:nvSpPr>
          <p:cNvPr id="16" name="Text 13"/>
          <p:cNvSpPr/>
          <p:nvPr/>
        </p:nvSpPr>
        <p:spPr>
          <a:xfrm>
            <a:off x="6583680" y="2011680"/>
            <a:ext cx="5029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500" dirty="0"/>
          </a:p>
        </p:txBody>
      </p:sp>
      <p:sp>
        <p:nvSpPr>
          <p:cNvPr id="17" name="Text 14"/>
          <p:cNvSpPr/>
          <p:nvPr/>
        </p:nvSpPr>
        <p:spPr>
          <a:xfrm>
            <a:off x="7251192" y="2084832"/>
            <a:ext cx="39319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17384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ABCDE — then interpret</a:t>
            </a:r>
            <a:endParaRPr lang="en-US" sz="1500" dirty="0"/>
          </a:p>
        </p:txBody>
      </p:sp>
      <p:sp>
        <p:nvSpPr>
          <p:cNvPr id="18" name="Text 15"/>
          <p:cNvSpPr/>
          <p:nvPr/>
        </p:nvSpPr>
        <p:spPr>
          <a:xfrm>
            <a:off x="6583680" y="2697480"/>
            <a:ext cx="457200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ts val="1400"/>
              </a:lnSpc>
              <a:buNone/>
            </a:pPr>
            <a:r>
              <a:rPr lang="en-US" sz="1150" b="1" dirty="0">
                <a:solidFill>
                  <a:srgbClr val="217C7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Airway</a:t>
            </a:r>
            <a:endParaRPr lang="en-US" sz="1150" dirty="0"/>
          </a:p>
          <a:p>
            <a:pPr indent="0" marL="0">
              <a:lnSpc>
                <a:spcPts val="1400"/>
              </a:lnSpc>
              <a:buNone/>
            </a:pPr>
            <a:r>
              <a:rPr lang="en-US" sz="1150" dirty="0">
                <a:solidFill>
                  <a:srgbClr val="63768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Trachea central; ETT tip between T1 and T2</a:t>
            </a:r>
            <a:endParaRPr lang="en-US" sz="1150" dirty="0"/>
          </a:p>
        </p:txBody>
      </p:sp>
      <p:sp>
        <p:nvSpPr>
          <p:cNvPr id="19" name="Text 16"/>
          <p:cNvSpPr/>
          <p:nvPr/>
        </p:nvSpPr>
        <p:spPr>
          <a:xfrm>
            <a:off x="6583680" y="3346704"/>
            <a:ext cx="457200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ts val="1400"/>
              </a:lnSpc>
              <a:buNone/>
            </a:pPr>
            <a:r>
              <a:rPr lang="en-US" sz="1150" b="1" dirty="0">
                <a:solidFill>
                  <a:srgbClr val="217C7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Breathing</a:t>
            </a:r>
            <a:endParaRPr lang="en-US" sz="1150" dirty="0"/>
          </a:p>
          <a:p>
            <a:pPr indent="0" marL="0">
              <a:lnSpc>
                <a:spcPts val="1400"/>
              </a:lnSpc>
              <a:buNone/>
            </a:pPr>
            <a:r>
              <a:rPr lang="en-US" sz="1150" dirty="0">
                <a:solidFill>
                  <a:srgbClr val="63768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Lung volume, symmetry, opacities, air leaks</a:t>
            </a:r>
            <a:endParaRPr lang="en-US" sz="1150" dirty="0"/>
          </a:p>
        </p:txBody>
      </p:sp>
      <p:sp>
        <p:nvSpPr>
          <p:cNvPr id="20" name="Text 17"/>
          <p:cNvSpPr/>
          <p:nvPr/>
        </p:nvSpPr>
        <p:spPr>
          <a:xfrm>
            <a:off x="6583680" y="3995928"/>
            <a:ext cx="457200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ts val="1400"/>
              </a:lnSpc>
              <a:buNone/>
            </a:pPr>
            <a:r>
              <a:rPr lang="en-US" sz="1150" b="1" dirty="0">
                <a:solidFill>
                  <a:srgbClr val="217C7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Cardiac</a:t>
            </a:r>
            <a:endParaRPr lang="en-US" sz="1150" dirty="0"/>
          </a:p>
          <a:p>
            <a:pPr indent="0" marL="0">
              <a:lnSpc>
                <a:spcPts val="1400"/>
              </a:lnSpc>
              <a:buNone/>
            </a:pPr>
            <a:r>
              <a:rPr lang="en-US" sz="1150" dirty="0">
                <a:solidFill>
                  <a:srgbClr val="63768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Heart size (CTR under 0.6), shape, vascularity</a:t>
            </a:r>
            <a:endParaRPr lang="en-US" sz="1150" dirty="0"/>
          </a:p>
        </p:txBody>
      </p:sp>
      <p:sp>
        <p:nvSpPr>
          <p:cNvPr id="21" name="Text 18"/>
          <p:cNvSpPr/>
          <p:nvPr/>
        </p:nvSpPr>
        <p:spPr>
          <a:xfrm>
            <a:off x="6583680" y="4645152"/>
            <a:ext cx="457200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ts val="1400"/>
              </a:lnSpc>
              <a:buNone/>
            </a:pPr>
            <a:r>
              <a:rPr lang="en-US" sz="1150" b="1" dirty="0">
                <a:solidFill>
                  <a:srgbClr val="217C7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Diaphragm</a:t>
            </a:r>
            <a:endParaRPr lang="en-US" sz="1150" dirty="0"/>
          </a:p>
          <a:p>
            <a:pPr indent="0" marL="0">
              <a:lnSpc>
                <a:spcPts val="1400"/>
              </a:lnSpc>
              <a:buNone/>
            </a:pPr>
            <a:r>
              <a:rPr lang="en-US" sz="1150" dirty="0">
                <a:solidFill>
                  <a:srgbClr val="63768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Contours, costophrenic angles, free air beneath</a:t>
            </a:r>
            <a:endParaRPr lang="en-US" sz="1150" dirty="0"/>
          </a:p>
        </p:txBody>
      </p:sp>
      <p:sp>
        <p:nvSpPr>
          <p:cNvPr id="22" name="Text 19"/>
          <p:cNvSpPr/>
          <p:nvPr/>
        </p:nvSpPr>
        <p:spPr>
          <a:xfrm>
            <a:off x="6583680" y="5294376"/>
            <a:ext cx="457200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ts val="1400"/>
              </a:lnSpc>
              <a:buNone/>
            </a:pPr>
            <a:r>
              <a:rPr lang="en-US" sz="1150" b="1" dirty="0">
                <a:solidFill>
                  <a:srgbClr val="217C7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Everything else</a:t>
            </a:r>
            <a:endParaRPr lang="en-US" sz="1150" dirty="0"/>
          </a:p>
          <a:p>
            <a:pPr indent="0" marL="0">
              <a:lnSpc>
                <a:spcPts val="1400"/>
              </a:lnSpc>
              <a:buNone/>
            </a:pPr>
            <a:r>
              <a:rPr lang="en-US" sz="1150" dirty="0">
                <a:solidFill>
                  <a:srgbClr val="63768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Bones, soft tissues, lines, bowel gas pattern</a:t>
            </a:r>
            <a:endParaRPr lang="en-US" sz="1150" dirty="0"/>
          </a:p>
        </p:txBody>
      </p:sp>
      <p:sp>
        <p:nvSpPr>
          <p:cNvPr id="23" name="Text 20"/>
          <p:cNvSpPr/>
          <p:nvPr/>
        </p:nvSpPr>
        <p:spPr>
          <a:xfrm>
            <a:off x="640080" y="6355080"/>
            <a:ext cx="96926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3768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NeoNavigator  ·  Adapted from IAP-NNF Quick Reference Guidelines in Neonatology, 2026</a:t>
            </a:r>
            <a:endParaRPr lang="en-US" sz="900" dirty="0"/>
          </a:p>
        </p:txBody>
      </p:sp>
      <p:sp>
        <p:nvSpPr>
          <p:cNvPr id="24" name="Text 21"/>
          <p:cNvSpPr/>
          <p:nvPr/>
        </p:nvSpPr>
        <p:spPr>
          <a:xfrm>
            <a:off x="11064240" y="6355080"/>
            <a:ext cx="457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3768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</a:t>
            </a:r>
            <a:endParaRPr lang="en-US" sz="9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>
            <a:alphaModFix amt="78000"/>
          </a:blip>
          <a:stretch>
            <a:fillRect/>
          </a:stretch>
        </p:blipFill>
        <p:spPr>
          <a:xfrm>
            <a:off x="11292840" y="310896"/>
            <a:ext cx="475488" cy="475488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640080" y="347472"/>
            <a:ext cx="86868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rgbClr val="217C7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TUBES AND LINES</a:t>
            </a:r>
            <a:endParaRPr lang="en-US" sz="1100" dirty="0"/>
          </a:p>
        </p:txBody>
      </p:sp>
      <p:sp>
        <p:nvSpPr>
          <p:cNvPr id="4" name="Text 1"/>
          <p:cNvSpPr/>
          <p:nvPr/>
        </p:nvSpPr>
        <p:spPr>
          <a:xfrm>
            <a:off x="640080" y="640080"/>
            <a:ext cx="102412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200" b="1" dirty="0">
                <a:solidFill>
                  <a:srgbClr val="17384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Where the tip should sit</a:t>
            </a:r>
            <a:endParaRPr lang="en-US" sz="3200" dirty="0"/>
          </a:p>
        </p:txBody>
      </p:sp>
      <p:sp>
        <p:nvSpPr>
          <p:cNvPr id="5" name="Text 2"/>
          <p:cNvSpPr/>
          <p:nvPr/>
        </p:nvSpPr>
        <p:spPr>
          <a:xfrm>
            <a:off x="914400" y="1737360"/>
            <a:ext cx="164592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spc="140" kern="0" dirty="0">
                <a:solidFill>
                  <a:srgbClr val="217C7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Device</a:t>
            </a:r>
            <a:endParaRPr lang="en-US" sz="1000" dirty="0"/>
          </a:p>
        </p:txBody>
      </p:sp>
      <p:sp>
        <p:nvSpPr>
          <p:cNvPr id="6" name="Text 3"/>
          <p:cNvSpPr/>
          <p:nvPr/>
        </p:nvSpPr>
        <p:spPr>
          <a:xfrm>
            <a:off x="2743200" y="1737360"/>
            <a:ext cx="301752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spc="140" kern="0" dirty="0">
                <a:solidFill>
                  <a:srgbClr val="217C7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Ideal position</a:t>
            </a:r>
            <a:endParaRPr lang="en-US" sz="1000" dirty="0"/>
          </a:p>
        </p:txBody>
      </p:sp>
      <p:sp>
        <p:nvSpPr>
          <p:cNvPr id="7" name="Text 4"/>
          <p:cNvSpPr/>
          <p:nvPr/>
        </p:nvSpPr>
        <p:spPr>
          <a:xfrm>
            <a:off x="6035040" y="1737360"/>
            <a:ext cx="512064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spc="140" kern="0" dirty="0">
                <a:solidFill>
                  <a:srgbClr val="217C7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If malpositioned</a:t>
            </a:r>
            <a:endParaRPr lang="en-US" sz="1000" dirty="0"/>
          </a:p>
        </p:txBody>
      </p:sp>
      <p:sp>
        <p:nvSpPr>
          <p:cNvPr id="8" name="Shape 5"/>
          <p:cNvSpPr/>
          <p:nvPr/>
        </p:nvSpPr>
        <p:spPr>
          <a:xfrm>
            <a:off x="640080" y="2084832"/>
            <a:ext cx="10817352" cy="713232"/>
          </a:xfrm>
          <a:prstGeom prst="roundRect">
            <a:avLst>
              <a:gd name="adj" fmla="val 17949"/>
            </a:avLst>
          </a:prstGeom>
          <a:solidFill>
            <a:srgbClr val="F1F6F5"/>
          </a:solidFill>
          <a:ln w="9525">
            <a:solidFill>
              <a:srgbClr val="DCE6E4"/>
            </a:solidFill>
            <a:prstDash val="solid"/>
          </a:ln>
        </p:spPr>
      </p:sp>
      <p:sp>
        <p:nvSpPr>
          <p:cNvPr id="9" name="Text 6"/>
          <p:cNvSpPr/>
          <p:nvPr/>
        </p:nvSpPr>
        <p:spPr>
          <a:xfrm>
            <a:off x="914400" y="2304288"/>
            <a:ext cx="17373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7384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ETT</a:t>
            </a:r>
            <a:endParaRPr lang="en-US" sz="1300" dirty="0"/>
          </a:p>
        </p:txBody>
      </p:sp>
      <p:sp>
        <p:nvSpPr>
          <p:cNvPr id="10" name="Text 7"/>
          <p:cNvSpPr/>
          <p:nvPr/>
        </p:nvSpPr>
        <p:spPr>
          <a:xfrm>
            <a:off x="2743200" y="2176272"/>
            <a:ext cx="31089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b="1" dirty="0">
                <a:solidFill>
                  <a:srgbClr val="217C7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T1–T2</a:t>
            </a:r>
            <a:endParaRPr lang="en-US" sz="1250" dirty="0"/>
          </a:p>
        </p:txBody>
      </p:sp>
      <p:sp>
        <p:nvSpPr>
          <p:cNvPr id="11" name="Text 8"/>
          <p:cNvSpPr/>
          <p:nvPr/>
        </p:nvSpPr>
        <p:spPr>
          <a:xfrm>
            <a:off x="2743200" y="2450592"/>
            <a:ext cx="31089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dirty="0">
                <a:solidFill>
                  <a:srgbClr val="63768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1–2 cm above the carina</a:t>
            </a:r>
            <a:endParaRPr lang="en-US" sz="1050" dirty="0"/>
          </a:p>
        </p:txBody>
      </p:sp>
      <p:sp>
        <p:nvSpPr>
          <p:cNvPr id="12" name="Text 9"/>
          <p:cNvSpPr/>
          <p:nvPr/>
        </p:nvSpPr>
        <p:spPr>
          <a:xfrm>
            <a:off x="6035040" y="2304288"/>
            <a:ext cx="521208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dirty="0">
                <a:solidFill>
                  <a:srgbClr val="63768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Too low: right main bronchus, left lung collapses</a:t>
            </a:r>
            <a:endParaRPr lang="en-US" sz="1150" dirty="0"/>
          </a:p>
        </p:txBody>
      </p:sp>
      <p:sp>
        <p:nvSpPr>
          <p:cNvPr id="13" name="Shape 10"/>
          <p:cNvSpPr/>
          <p:nvPr/>
        </p:nvSpPr>
        <p:spPr>
          <a:xfrm>
            <a:off x="640080" y="2871216"/>
            <a:ext cx="10817352" cy="713232"/>
          </a:xfrm>
          <a:prstGeom prst="roundRect">
            <a:avLst>
              <a:gd name="adj" fmla="val 17949"/>
            </a:avLst>
          </a:prstGeom>
          <a:solidFill>
            <a:srgbClr val="FFFFFF"/>
          </a:solidFill>
          <a:ln w="9525">
            <a:solidFill>
              <a:srgbClr val="DCE6E4"/>
            </a:solidFill>
            <a:prstDash val="solid"/>
          </a:ln>
        </p:spPr>
      </p:sp>
      <p:sp>
        <p:nvSpPr>
          <p:cNvPr id="14" name="Text 11"/>
          <p:cNvSpPr/>
          <p:nvPr/>
        </p:nvSpPr>
        <p:spPr>
          <a:xfrm>
            <a:off x="914400" y="3090672"/>
            <a:ext cx="17373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7384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UVC</a:t>
            </a:r>
            <a:endParaRPr lang="en-US" sz="1300" dirty="0"/>
          </a:p>
        </p:txBody>
      </p:sp>
      <p:sp>
        <p:nvSpPr>
          <p:cNvPr id="15" name="Text 12"/>
          <p:cNvSpPr/>
          <p:nvPr/>
        </p:nvSpPr>
        <p:spPr>
          <a:xfrm>
            <a:off x="2743200" y="2962656"/>
            <a:ext cx="31089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b="1" dirty="0">
                <a:solidFill>
                  <a:srgbClr val="217C7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0.5–1 cm above diaphragm</a:t>
            </a:r>
            <a:endParaRPr lang="en-US" sz="1250" dirty="0"/>
          </a:p>
        </p:txBody>
      </p:sp>
      <p:sp>
        <p:nvSpPr>
          <p:cNvPr id="16" name="Text 13"/>
          <p:cNvSpPr/>
          <p:nvPr/>
        </p:nvSpPr>
        <p:spPr>
          <a:xfrm>
            <a:off x="2743200" y="3236976"/>
            <a:ext cx="31089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dirty="0">
                <a:solidFill>
                  <a:srgbClr val="63768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IVC–RA junction</a:t>
            </a:r>
            <a:endParaRPr lang="en-US" sz="1050" dirty="0"/>
          </a:p>
        </p:txBody>
      </p:sp>
      <p:sp>
        <p:nvSpPr>
          <p:cNvPr id="17" name="Text 14"/>
          <p:cNvSpPr/>
          <p:nvPr/>
        </p:nvSpPr>
        <p:spPr>
          <a:xfrm>
            <a:off x="6035040" y="3090672"/>
            <a:ext cx="521208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dirty="0">
                <a:solidFill>
                  <a:srgbClr val="63768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Too low into portal vein: hepatic necrosis</a:t>
            </a:r>
            <a:endParaRPr lang="en-US" sz="1150" dirty="0"/>
          </a:p>
        </p:txBody>
      </p:sp>
      <p:sp>
        <p:nvSpPr>
          <p:cNvPr id="18" name="Shape 15"/>
          <p:cNvSpPr/>
          <p:nvPr/>
        </p:nvSpPr>
        <p:spPr>
          <a:xfrm>
            <a:off x="640080" y="3657600"/>
            <a:ext cx="10817352" cy="713232"/>
          </a:xfrm>
          <a:prstGeom prst="roundRect">
            <a:avLst>
              <a:gd name="adj" fmla="val 17949"/>
            </a:avLst>
          </a:prstGeom>
          <a:solidFill>
            <a:srgbClr val="F1F6F5"/>
          </a:solidFill>
          <a:ln w="9525">
            <a:solidFill>
              <a:srgbClr val="DCE6E4"/>
            </a:solidFill>
            <a:prstDash val="solid"/>
          </a:ln>
        </p:spPr>
      </p:sp>
      <p:sp>
        <p:nvSpPr>
          <p:cNvPr id="19" name="Text 16"/>
          <p:cNvSpPr/>
          <p:nvPr/>
        </p:nvSpPr>
        <p:spPr>
          <a:xfrm>
            <a:off x="914400" y="3877056"/>
            <a:ext cx="17373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7384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UAC high</a:t>
            </a:r>
            <a:endParaRPr lang="en-US" sz="1300" dirty="0"/>
          </a:p>
        </p:txBody>
      </p:sp>
      <p:sp>
        <p:nvSpPr>
          <p:cNvPr id="20" name="Text 17"/>
          <p:cNvSpPr/>
          <p:nvPr/>
        </p:nvSpPr>
        <p:spPr>
          <a:xfrm>
            <a:off x="2743200" y="3749040"/>
            <a:ext cx="31089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b="1" dirty="0">
                <a:solidFill>
                  <a:srgbClr val="217C7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T6–T9</a:t>
            </a:r>
            <a:endParaRPr lang="en-US" sz="1250" dirty="0"/>
          </a:p>
        </p:txBody>
      </p:sp>
      <p:sp>
        <p:nvSpPr>
          <p:cNvPr id="21" name="Text 18"/>
          <p:cNvSpPr/>
          <p:nvPr/>
        </p:nvSpPr>
        <p:spPr>
          <a:xfrm>
            <a:off x="2743200" y="4023360"/>
            <a:ext cx="31089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dirty="0">
                <a:solidFill>
                  <a:srgbClr val="63768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Above the diaphragm</a:t>
            </a:r>
            <a:endParaRPr lang="en-US" sz="1050" dirty="0"/>
          </a:p>
        </p:txBody>
      </p:sp>
      <p:sp>
        <p:nvSpPr>
          <p:cNvPr id="22" name="Text 19"/>
          <p:cNvSpPr/>
          <p:nvPr/>
        </p:nvSpPr>
        <p:spPr>
          <a:xfrm>
            <a:off x="6035040" y="3877056"/>
            <a:ext cx="521208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dirty="0">
                <a:solidFill>
                  <a:srgbClr val="63768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Too high at the aortic arch: embolism risk</a:t>
            </a:r>
            <a:endParaRPr lang="en-US" sz="1150" dirty="0"/>
          </a:p>
        </p:txBody>
      </p:sp>
      <p:sp>
        <p:nvSpPr>
          <p:cNvPr id="23" name="Shape 20"/>
          <p:cNvSpPr/>
          <p:nvPr/>
        </p:nvSpPr>
        <p:spPr>
          <a:xfrm>
            <a:off x="640080" y="4443984"/>
            <a:ext cx="10817352" cy="713232"/>
          </a:xfrm>
          <a:prstGeom prst="roundRect">
            <a:avLst>
              <a:gd name="adj" fmla="val 17949"/>
            </a:avLst>
          </a:prstGeom>
          <a:solidFill>
            <a:srgbClr val="FFFFFF"/>
          </a:solidFill>
          <a:ln w="9525">
            <a:solidFill>
              <a:srgbClr val="DCE6E4"/>
            </a:solidFill>
            <a:prstDash val="solid"/>
          </a:ln>
        </p:spPr>
      </p:sp>
      <p:sp>
        <p:nvSpPr>
          <p:cNvPr id="24" name="Text 21"/>
          <p:cNvSpPr/>
          <p:nvPr/>
        </p:nvSpPr>
        <p:spPr>
          <a:xfrm>
            <a:off x="914400" y="4663440"/>
            <a:ext cx="17373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7384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UAC low</a:t>
            </a:r>
            <a:endParaRPr lang="en-US" sz="1300" dirty="0"/>
          </a:p>
        </p:txBody>
      </p:sp>
      <p:sp>
        <p:nvSpPr>
          <p:cNvPr id="25" name="Text 22"/>
          <p:cNvSpPr/>
          <p:nvPr/>
        </p:nvSpPr>
        <p:spPr>
          <a:xfrm>
            <a:off x="2743200" y="4535424"/>
            <a:ext cx="31089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b="1" dirty="0">
                <a:solidFill>
                  <a:srgbClr val="217C7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L3–L4</a:t>
            </a:r>
            <a:endParaRPr lang="en-US" sz="1250" dirty="0"/>
          </a:p>
        </p:txBody>
      </p:sp>
      <p:sp>
        <p:nvSpPr>
          <p:cNvPr id="26" name="Text 23"/>
          <p:cNvSpPr/>
          <p:nvPr/>
        </p:nvSpPr>
        <p:spPr>
          <a:xfrm>
            <a:off x="2743200" y="4809744"/>
            <a:ext cx="31089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dirty="0">
                <a:solidFill>
                  <a:srgbClr val="63768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Below the renal arteries</a:t>
            </a:r>
            <a:endParaRPr lang="en-US" sz="1050" dirty="0"/>
          </a:p>
        </p:txBody>
      </p:sp>
      <p:sp>
        <p:nvSpPr>
          <p:cNvPr id="27" name="Text 24"/>
          <p:cNvSpPr/>
          <p:nvPr/>
        </p:nvSpPr>
        <p:spPr>
          <a:xfrm>
            <a:off x="6035040" y="4663440"/>
            <a:ext cx="521208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dirty="0">
                <a:solidFill>
                  <a:srgbClr val="63768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Too low at the iliac bifurcation: limb ischaemia</a:t>
            </a:r>
            <a:endParaRPr lang="en-US" sz="1150" dirty="0"/>
          </a:p>
        </p:txBody>
      </p:sp>
      <p:sp>
        <p:nvSpPr>
          <p:cNvPr id="28" name="Shape 25"/>
          <p:cNvSpPr/>
          <p:nvPr/>
        </p:nvSpPr>
        <p:spPr>
          <a:xfrm>
            <a:off x="640080" y="5230368"/>
            <a:ext cx="10817352" cy="713232"/>
          </a:xfrm>
          <a:prstGeom prst="roundRect">
            <a:avLst>
              <a:gd name="adj" fmla="val 17949"/>
            </a:avLst>
          </a:prstGeom>
          <a:solidFill>
            <a:srgbClr val="F1F6F5"/>
          </a:solidFill>
          <a:ln w="9525">
            <a:solidFill>
              <a:srgbClr val="DCE6E4"/>
            </a:solidFill>
            <a:prstDash val="solid"/>
          </a:ln>
        </p:spPr>
      </p:sp>
      <p:sp>
        <p:nvSpPr>
          <p:cNvPr id="29" name="Text 26"/>
          <p:cNvSpPr/>
          <p:nvPr/>
        </p:nvSpPr>
        <p:spPr>
          <a:xfrm>
            <a:off x="914400" y="5449824"/>
            <a:ext cx="17373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7384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PICC upper</a:t>
            </a:r>
            <a:endParaRPr lang="en-US" sz="1300" dirty="0"/>
          </a:p>
        </p:txBody>
      </p:sp>
      <p:sp>
        <p:nvSpPr>
          <p:cNvPr id="30" name="Text 27"/>
          <p:cNvSpPr/>
          <p:nvPr/>
        </p:nvSpPr>
        <p:spPr>
          <a:xfrm>
            <a:off x="2743200" y="5321808"/>
            <a:ext cx="31089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b="1" dirty="0">
                <a:solidFill>
                  <a:srgbClr val="217C7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T3–T6</a:t>
            </a:r>
            <a:endParaRPr lang="en-US" sz="1250" dirty="0"/>
          </a:p>
        </p:txBody>
      </p:sp>
      <p:sp>
        <p:nvSpPr>
          <p:cNvPr id="31" name="Text 28"/>
          <p:cNvSpPr/>
          <p:nvPr/>
        </p:nvSpPr>
        <p:spPr>
          <a:xfrm>
            <a:off x="2743200" y="5596128"/>
            <a:ext cx="31089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dirty="0">
                <a:solidFill>
                  <a:srgbClr val="63768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SVC, above the RA junction</a:t>
            </a:r>
            <a:endParaRPr lang="en-US" sz="1050" dirty="0"/>
          </a:p>
        </p:txBody>
      </p:sp>
      <p:sp>
        <p:nvSpPr>
          <p:cNvPr id="32" name="Text 29"/>
          <p:cNvSpPr/>
          <p:nvPr/>
        </p:nvSpPr>
        <p:spPr>
          <a:xfrm>
            <a:off x="6035040" y="5449824"/>
            <a:ext cx="521208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dirty="0">
                <a:solidFill>
                  <a:srgbClr val="63768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Into the right atrium: arrhythmia, tamponade</a:t>
            </a:r>
            <a:endParaRPr lang="en-US" sz="1150" dirty="0"/>
          </a:p>
        </p:txBody>
      </p:sp>
      <p:sp>
        <p:nvSpPr>
          <p:cNvPr id="33" name="Text 30"/>
          <p:cNvSpPr/>
          <p:nvPr/>
        </p:nvSpPr>
        <p:spPr>
          <a:xfrm>
            <a:off x="914400" y="5943600"/>
            <a:ext cx="10058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i="1" dirty="0">
                <a:solidFill>
                  <a:srgbClr val="217C7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Chest drain: anterior in the 2nd–3rd intercostal space for air; posterior and dependent for fluid.</a:t>
            </a:r>
            <a:endParaRPr lang="en-US" sz="1150" dirty="0"/>
          </a:p>
        </p:txBody>
      </p:sp>
      <p:sp>
        <p:nvSpPr>
          <p:cNvPr id="34" name="Text 31"/>
          <p:cNvSpPr/>
          <p:nvPr/>
        </p:nvSpPr>
        <p:spPr>
          <a:xfrm>
            <a:off x="640080" y="6355080"/>
            <a:ext cx="96926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3768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NeoNavigator  ·  Adapted from IAP-NNF Quick Reference Guidelines in Neonatology, 2026</a:t>
            </a:r>
            <a:endParaRPr lang="en-US" sz="900" dirty="0"/>
          </a:p>
        </p:txBody>
      </p:sp>
      <p:sp>
        <p:nvSpPr>
          <p:cNvPr id="35" name="Text 32"/>
          <p:cNvSpPr/>
          <p:nvPr/>
        </p:nvSpPr>
        <p:spPr>
          <a:xfrm>
            <a:off x="11064240" y="6355080"/>
            <a:ext cx="457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3768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</a:t>
            </a:r>
            <a:endParaRPr lang="en-US" sz="9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>
            <a:alphaModFix amt="78000"/>
          </a:blip>
          <a:stretch>
            <a:fillRect/>
          </a:stretch>
        </p:blipFill>
        <p:spPr>
          <a:xfrm>
            <a:off x="11292840" y="310896"/>
            <a:ext cx="475488" cy="475488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640080" y="347472"/>
            <a:ext cx="86868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rgbClr val="217C7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PATTERN</a:t>
            </a:r>
            <a:endParaRPr lang="en-US" sz="1100" dirty="0"/>
          </a:p>
        </p:txBody>
      </p:sp>
      <p:sp>
        <p:nvSpPr>
          <p:cNvPr id="4" name="Text 1"/>
          <p:cNvSpPr/>
          <p:nvPr/>
        </p:nvSpPr>
        <p:spPr>
          <a:xfrm>
            <a:off x="640080" y="640080"/>
            <a:ext cx="102412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200" b="1" dirty="0">
                <a:solidFill>
                  <a:srgbClr val="17384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Film to diagnosis</a:t>
            </a:r>
            <a:endParaRPr lang="en-US" sz="3200" dirty="0"/>
          </a:p>
        </p:txBody>
      </p:sp>
      <p:sp>
        <p:nvSpPr>
          <p:cNvPr id="5" name="Shape 2"/>
          <p:cNvSpPr/>
          <p:nvPr/>
        </p:nvSpPr>
        <p:spPr>
          <a:xfrm>
            <a:off x="640080" y="1737360"/>
            <a:ext cx="5193792" cy="1353312"/>
          </a:xfrm>
          <a:prstGeom prst="roundRect">
            <a:avLst>
              <a:gd name="adj" fmla="val 9459"/>
            </a:avLst>
          </a:prstGeom>
          <a:solidFill>
            <a:srgbClr val="FFFFFF"/>
          </a:solidFill>
          <a:ln w="9525">
            <a:solidFill>
              <a:srgbClr val="DCE6E4"/>
            </a:solidFill>
            <a:prstDash val="solid"/>
          </a:ln>
        </p:spPr>
      </p:sp>
      <p:sp>
        <p:nvSpPr>
          <p:cNvPr id="6" name="Text 3"/>
          <p:cNvSpPr/>
          <p:nvPr/>
        </p:nvSpPr>
        <p:spPr>
          <a:xfrm>
            <a:off x="914400" y="1883664"/>
            <a:ext cx="46634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dirty="0">
                <a:solidFill>
                  <a:srgbClr val="63768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Low volume + ground glass + air bronchograms</a:t>
            </a:r>
            <a:endParaRPr lang="en-US" sz="1150" dirty="0"/>
          </a:p>
        </p:txBody>
      </p:sp>
      <p:sp>
        <p:nvSpPr>
          <p:cNvPr id="7" name="Text 4"/>
          <p:cNvSpPr/>
          <p:nvPr/>
        </p:nvSpPr>
        <p:spPr>
          <a:xfrm>
            <a:off x="914400" y="2304288"/>
            <a:ext cx="27432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b="1" dirty="0">
                <a:solidFill>
                  <a:srgbClr val="217C76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RDS</a:t>
            </a:r>
            <a:endParaRPr lang="en-US" sz="1700" dirty="0"/>
          </a:p>
        </p:txBody>
      </p:sp>
      <p:sp>
        <p:nvSpPr>
          <p:cNvPr id="8" name="Text 5"/>
          <p:cNvSpPr/>
          <p:nvPr/>
        </p:nvSpPr>
        <p:spPr>
          <a:xfrm>
            <a:off x="914400" y="2651760"/>
            <a:ext cx="466344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dirty="0">
                <a:solidFill>
                  <a:srgbClr val="63768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Bilateral, symmetric, uniform. Clears rapidly after surfactant.</a:t>
            </a:r>
            <a:endParaRPr lang="en-US" sz="1050" dirty="0"/>
          </a:p>
        </p:txBody>
      </p:sp>
      <p:sp>
        <p:nvSpPr>
          <p:cNvPr id="9" name="Shape 6"/>
          <p:cNvSpPr/>
          <p:nvPr/>
        </p:nvSpPr>
        <p:spPr>
          <a:xfrm>
            <a:off x="640080" y="3182112"/>
            <a:ext cx="5193792" cy="1353312"/>
          </a:xfrm>
          <a:prstGeom prst="roundRect">
            <a:avLst>
              <a:gd name="adj" fmla="val 9459"/>
            </a:avLst>
          </a:prstGeom>
          <a:solidFill>
            <a:srgbClr val="FFFFFF"/>
          </a:solidFill>
          <a:ln w="9525">
            <a:solidFill>
              <a:srgbClr val="DCE6E4"/>
            </a:solidFill>
            <a:prstDash val="solid"/>
          </a:ln>
        </p:spPr>
      </p:sp>
      <p:sp>
        <p:nvSpPr>
          <p:cNvPr id="10" name="Text 7"/>
          <p:cNvSpPr/>
          <p:nvPr/>
        </p:nvSpPr>
        <p:spPr>
          <a:xfrm>
            <a:off x="914400" y="3328416"/>
            <a:ext cx="46634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dirty="0">
                <a:solidFill>
                  <a:srgbClr val="63768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Hyperinflation + patchy opacities</a:t>
            </a:r>
            <a:endParaRPr lang="en-US" sz="1150" dirty="0"/>
          </a:p>
        </p:txBody>
      </p:sp>
      <p:sp>
        <p:nvSpPr>
          <p:cNvPr id="11" name="Text 8"/>
          <p:cNvSpPr/>
          <p:nvPr/>
        </p:nvSpPr>
        <p:spPr>
          <a:xfrm>
            <a:off x="914400" y="3749040"/>
            <a:ext cx="27432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b="1" dirty="0">
                <a:solidFill>
                  <a:srgbClr val="217C76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MAS</a:t>
            </a:r>
            <a:endParaRPr lang="en-US" sz="1700" dirty="0"/>
          </a:p>
        </p:txBody>
      </p:sp>
      <p:sp>
        <p:nvSpPr>
          <p:cNvPr id="12" name="Text 9"/>
          <p:cNvSpPr/>
          <p:nvPr/>
        </p:nvSpPr>
        <p:spPr>
          <a:xfrm>
            <a:off x="914400" y="4096512"/>
            <a:ext cx="466344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dirty="0">
                <a:solidFill>
                  <a:srgbClr val="63768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Asymmetric, irregular. High risk of air leak.</a:t>
            </a:r>
            <a:endParaRPr lang="en-US" sz="1050" dirty="0"/>
          </a:p>
        </p:txBody>
      </p:sp>
      <p:sp>
        <p:nvSpPr>
          <p:cNvPr id="13" name="Shape 10"/>
          <p:cNvSpPr/>
          <p:nvPr/>
        </p:nvSpPr>
        <p:spPr>
          <a:xfrm>
            <a:off x="640080" y="4626864"/>
            <a:ext cx="5193792" cy="1353312"/>
          </a:xfrm>
          <a:prstGeom prst="roundRect">
            <a:avLst>
              <a:gd name="adj" fmla="val 9459"/>
            </a:avLst>
          </a:prstGeom>
          <a:solidFill>
            <a:srgbClr val="FFFFFF"/>
          </a:solidFill>
          <a:ln w="9525">
            <a:solidFill>
              <a:srgbClr val="DCE6E4"/>
            </a:solidFill>
            <a:prstDash val="solid"/>
          </a:ln>
        </p:spPr>
      </p:sp>
      <p:sp>
        <p:nvSpPr>
          <p:cNvPr id="14" name="Text 11"/>
          <p:cNvSpPr/>
          <p:nvPr/>
        </p:nvSpPr>
        <p:spPr>
          <a:xfrm>
            <a:off x="914400" y="4773168"/>
            <a:ext cx="46634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dirty="0">
                <a:solidFill>
                  <a:srgbClr val="63768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Streaky perihilar shadows + fluid in fissures</a:t>
            </a:r>
            <a:endParaRPr lang="en-US" sz="1150" dirty="0"/>
          </a:p>
        </p:txBody>
      </p:sp>
      <p:sp>
        <p:nvSpPr>
          <p:cNvPr id="15" name="Text 12"/>
          <p:cNvSpPr/>
          <p:nvPr/>
        </p:nvSpPr>
        <p:spPr>
          <a:xfrm>
            <a:off x="914400" y="5193792"/>
            <a:ext cx="27432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b="1" dirty="0">
                <a:solidFill>
                  <a:srgbClr val="217C76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TTN</a:t>
            </a:r>
            <a:endParaRPr lang="en-US" sz="1700" dirty="0"/>
          </a:p>
        </p:txBody>
      </p:sp>
      <p:sp>
        <p:nvSpPr>
          <p:cNvPr id="16" name="Text 13"/>
          <p:cNvSpPr/>
          <p:nvPr/>
        </p:nvSpPr>
        <p:spPr>
          <a:xfrm>
            <a:off x="914400" y="5541264"/>
            <a:ext cx="466344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dirty="0">
                <a:solidFill>
                  <a:srgbClr val="63768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Normal or increased lung volumes. Resolves in 24–72 hours.</a:t>
            </a:r>
            <a:endParaRPr lang="en-US" sz="1050" dirty="0"/>
          </a:p>
        </p:txBody>
      </p:sp>
      <p:sp>
        <p:nvSpPr>
          <p:cNvPr id="17" name="Shape 14"/>
          <p:cNvSpPr/>
          <p:nvPr/>
        </p:nvSpPr>
        <p:spPr>
          <a:xfrm>
            <a:off x="6263640" y="1737360"/>
            <a:ext cx="5193792" cy="1353312"/>
          </a:xfrm>
          <a:prstGeom prst="roundRect">
            <a:avLst>
              <a:gd name="adj" fmla="val 9459"/>
            </a:avLst>
          </a:prstGeom>
          <a:solidFill>
            <a:srgbClr val="FFFFFF"/>
          </a:solidFill>
          <a:ln w="9525">
            <a:solidFill>
              <a:srgbClr val="DCE6E4"/>
            </a:solidFill>
            <a:prstDash val="solid"/>
          </a:ln>
        </p:spPr>
      </p:sp>
      <p:sp>
        <p:nvSpPr>
          <p:cNvPr id="18" name="Text 15"/>
          <p:cNvSpPr/>
          <p:nvPr/>
        </p:nvSpPr>
        <p:spPr>
          <a:xfrm>
            <a:off x="6537960" y="1883664"/>
            <a:ext cx="46634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dirty="0">
                <a:solidFill>
                  <a:srgbClr val="63768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Hyperlucent hemithorax + absent lung markings</a:t>
            </a:r>
            <a:endParaRPr lang="en-US" sz="1150" dirty="0"/>
          </a:p>
        </p:txBody>
      </p:sp>
      <p:sp>
        <p:nvSpPr>
          <p:cNvPr id="19" name="Text 16"/>
          <p:cNvSpPr/>
          <p:nvPr/>
        </p:nvSpPr>
        <p:spPr>
          <a:xfrm>
            <a:off x="6537960" y="2304288"/>
            <a:ext cx="27432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b="1" dirty="0">
                <a:solidFill>
                  <a:srgbClr val="217C76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Pneumothorax</a:t>
            </a:r>
            <a:endParaRPr lang="en-US" sz="1700" dirty="0"/>
          </a:p>
        </p:txBody>
      </p:sp>
      <p:sp>
        <p:nvSpPr>
          <p:cNvPr id="20" name="Text 17"/>
          <p:cNvSpPr/>
          <p:nvPr/>
        </p:nvSpPr>
        <p:spPr>
          <a:xfrm>
            <a:off x="6537960" y="2651760"/>
            <a:ext cx="466344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dirty="0">
                <a:solidFill>
                  <a:srgbClr val="63768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Deep sulcus sign on a supine film. Transilluminate if unstable.</a:t>
            </a:r>
            <a:endParaRPr lang="en-US" sz="1050" dirty="0"/>
          </a:p>
        </p:txBody>
      </p:sp>
      <p:sp>
        <p:nvSpPr>
          <p:cNvPr id="21" name="Shape 18"/>
          <p:cNvSpPr/>
          <p:nvPr/>
        </p:nvSpPr>
        <p:spPr>
          <a:xfrm>
            <a:off x="6263640" y="3182112"/>
            <a:ext cx="5193792" cy="1353312"/>
          </a:xfrm>
          <a:prstGeom prst="roundRect">
            <a:avLst>
              <a:gd name="adj" fmla="val 9459"/>
            </a:avLst>
          </a:prstGeom>
          <a:solidFill>
            <a:srgbClr val="FFFFFF"/>
          </a:solidFill>
          <a:ln w="9525">
            <a:solidFill>
              <a:srgbClr val="DCE6E4"/>
            </a:solidFill>
            <a:prstDash val="solid"/>
          </a:ln>
        </p:spPr>
      </p:sp>
      <p:sp>
        <p:nvSpPr>
          <p:cNvPr id="22" name="Text 19"/>
          <p:cNvSpPr/>
          <p:nvPr/>
        </p:nvSpPr>
        <p:spPr>
          <a:xfrm>
            <a:off x="6537960" y="3328416"/>
            <a:ext cx="46634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dirty="0">
                <a:solidFill>
                  <a:srgbClr val="63768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Bowel loops in chest + mediastinal shift</a:t>
            </a:r>
            <a:endParaRPr lang="en-US" sz="1150" dirty="0"/>
          </a:p>
        </p:txBody>
      </p:sp>
      <p:sp>
        <p:nvSpPr>
          <p:cNvPr id="23" name="Text 20"/>
          <p:cNvSpPr/>
          <p:nvPr/>
        </p:nvSpPr>
        <p:spPr>
          <a:xfrm>
            <a:off x="6537960" y="3749040"/>
            <a:ext cx="27432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b="1" dirty="0">
                <a:solidFill>
                  <a:srgbClr val="217C76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CDH</a:t>
            </a:r>
            <a:endParaRPr lang="en-US" sz="1700" dirty="0"/>
          </a:p>
        </p:txBody>
      </p:sp>
      <p:sp>
        <p:nvSpPr>
          <p:cNvPr id="24" name="Text 21"/>
          <p:cNvSpPr/>
          <p:nvPr/>
        </p:nvSpPr>
        <p:spPr>
          <a:xfrm>
            <a:off x="6537960" y="4096512"/>
            <a:ext cx="466344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dirty="0">
                <a:solidFill>
                  <a:srgbClr val="63768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Left-sided in most cases. NG tube tip deviates into the thorax.</a:t>
            </a:r>
            <a:endParaRPr lang="en-US" sz="1050" dirty="0"/>
          </a:p>
        </p:txBody>
      </p:sp>
      <p:sp>
        <p:nvSpPr>
          <p:cNvPr id="25" name="Shape 22"/>
          <p:cNvSpPr/>
          <p:nvPr/>
        </p:nvSpPr>
        <p:spPr>
          <a:xfrm>
            <a:off x="6263640" y="4626864"/>
            <a:ext cx="5193792" cy="1353312"/>
          </a:xfrm>
          <a:prstGeom prst="roundRect">
            <a:avLst>
              <a:gd name="adj" fmla="val 9459"/>
            </a:avLst>
          </a:prstGeom>
          <a:solidFill>
            <a:srgbClr val="FFFFFF"/>
          </a:solidFill>
          <a:ln w="9525">
            <a:solidFill>
              <a:srgbClr val="DCE6E4"/>
            </a:solidFill>
            <a:prstDash val="solid"/>
          </a:ln>
        </p:spPr>
      </p:sp>
      <p:sp>
        <p:nvSpPr>
          <p:cNvPr id="26" name="Text 23"/>
          <p:cNvSpPr/>
          <p:nvPr/>
        </p:nvSpPr>
        <p:spPr>
          <a:xfrm>
            <a:off x="6537960" y="4773168"/>
            <a:ext cx="46634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dirty="0">
                <a:solidFill>
                  <a:srgbClr val="63768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Coiled tube in the upper pouch</a:t>
            </a:r>
            <a:endParaRPr lang="en-US" sz="1150" dirty="0"/>
          </a:p>
        </p:txBody>
      </p:sp>
      <p:sp>
        <p:nvSpPr>
          <p:cNvPr id="27" name="Text 24"/>
          <p:cNvSpPr/>
          <p:nvPr/>
        </p:nvSpPr>
        <p:spPr>
          <a:xfrm>
            <a:off x="6537960" y="5193792"/>
            <a:ext cx="27432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b="1" dirty="0">
                <a:solidFill>
                  <a:srgbClr val="217C76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TEF / EA</a:t>
            </a:r>
            <a:endParaRPr lang="en-US" sz="1700" dirty="0"/>
          </a:p>
        </p:txBody>
      </p:sp>
      <p:sp>
        <p:nvSpPr>
          <p:cNvPr id="28" name="Text 25"/>
          <p:cNvSpPr/>
          <p:nvPr/>
        </p:nvSpPr>
        <p:spPr>
          <a:xfrm>
            <a:off x="6537960" y="5541264"/>
            <a:ext cx="466344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dirty="0">
                <a:solidFill>
                  <a:srgbClr val="63768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Gas in the bowel means a distal fistula.</a:t>
            </a:r>
            <a:endParaRPr lang="en-US" sz="1050" dirty="0"/>
          </a:p>
        </p:txBody>
      </p:sp>
      <p:sp>
        <p:nvSpPr>
          <p:cNvPr id="29" name="Text 26"/>
          <p:cNvSpPr/>
          <p:nvPr/>
        </p:nvSpPr>
        <p:spPr>
          <a:xfrm>
            <a:off x="640080" y="6355080"/>
            <a:ext cx="96926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3768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NeoNavigator  ·  Adapted from IAP-NNF Quick Reference Guidelines in Neonatology, 2026</a:t>
            </a:r>
            <a:endParaRPr lang="en-US" sz="900" dirty="0"/>
          </a:p>
        </p:txBody>
      </p:sp>
      <p:sp>
        <p:nvSpPr>
          <p:cNvPr id="30" name="Text 27"/>
          <p:cNvSpPr/>
          <p:nvPr/>
        </p:nvSpPr>
        <p:spPr>
          <a:xfrm>
            <a:off x="11064240" y="6355080"/>
            <a:ext cx="457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3768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</a:t>
            </a:r>
            <a:endParaRPr lang="en-US" sz="9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>
            <a:alphaModFix amt="78000"/>
          </a:blip>
          <a:stretch>
            <a:fillRect/>
          </a:stretch>
        </p:blipFill>
        <p:spPr>
          <a:xfrm>
            <a:off x="11292840" y="310896"/>
            <a:ext cx="475488" cy="475488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640080" y="347472"/>
            <a:ext cx="86868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rgbClr val="217C7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PITFALLS</a:t>
            </a:r>
            <a:endParaRPr lang="en-US" sz="1100" dirty="0"/>
          </a:p>
        </p:txBody>
      </p:sp>
      <p:sp>
        <p:nvSpPr>
          <p:cNvPr id="4" name="Text 1"/>
          <p:cNvSpPr/>
          <p:nvPr/>
        </p:nvSpPr>
        <p:spPr>
          <a:xfrm>
            <a:off x="640080" y="640080"/>
            <a:ext cx="102412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200" b="1" dirty="0">
                <a:solidFill>
                  <a:srgbClr val="17384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Six ways a film misleads you</a:t>
            </a:r>
            <a:endParaRPr lang="en-US" sz="3200" dirty="0"/>
          </a:p>
        </p:txBody>
      </p:sp>
      <p:sp>
        <p:nvSpPr>
          <p:cNvPr id="5" name="Shape 2"/>
          <p:cNvSpPr/>
          <p:nvPr/>
        </p:nvSpPr>
        <p:spPr>
          <a:xfrm>
            <a:off x="640080" y="1737360"/>
            <a:ext cx="5193792" cy="1353312"/>
          </a:xfrm>
          <a:prstGeom prst="roundRect">
            <a:avLst>
              <a:gd name="adj" fmla="val 9459"/>
            </a:avLst>
          </a:prstGeom>
          <a:solidFill>
            <a:srgbClr val="F1F6F5"/>
          </a:solidFill>
          <a:ln w="9525">
            <a:solidFill>
              <a:srgbClr val="DCE6E4"/>
            </a:solidFill>
            <a:prstDash val="solid"/>
          </a:ln>
        </p:spPr>
      </p:sp>
      <p:sp>
        <p:nvSpPr>
          <p:cNvPr id="6" name="Shape 3"/>
          <p:cNvSpPr/>
          <p:nvPr/>
        </p:nvSpPr>
        <p:spPr>
          <a:xfrm>
            <a:off x="914400" y="1993392"/>
            <a:ext cx="310896" cy="310896"/>
          </a:xfrm>
          <a:prstGeom prst="ellipse">
            <a:avLst/>
          </a:prstGeom>
          <a:solidFill>
            <a:srgbClr val="E3A75E"/>
          </a:solidFill>
          <a:ln/>
        </p:spPr>
      </p:sp>
      <p:sp>
        <p:nvSpPr>
          <p:cNvPr id="7" name="Text 4"/>
          <p:cNvSpPr/>
          <p:nvPr/>
        </p:nvSpPr>
        <p:spPr>
          <a:xfrm>
            <a:off x="914400" y="1993392"/>
            <a:ext cx="310896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3D2A1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!</a:t>
            </a:r>
            <a:endParaRPr lang="en-US" sz="1300" dirty="0"/>
          </a:p>
        </p:txBody>
      </p:sp>
      <p:sp>
        <p:nvSpPr>
          <p:cNvPr id="8" name="Text 5"/>
          <p:cNvSpPr/>
          <p:nvPr/>
        </p:nvSpPr>
        <p:spPr>
          <a:xfrm>
            <a:off x="1353312" y="1956816"/>
            <a:ext cx="4251960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b="1" dirty="0">
                <a:solidFill>
                  <a:srgbClr val="17384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Cardiomegaly on a rotated film</a:t>
            </a:r>
            <a:endParaRPr lang="en-US" sz="1250" dirty="0"/>
          </a:p>
        </p:txBody>
      </p:sp>
      <p:sp>
        <p:nvSpPr>
          <p:cNvPr id="9" name="Text 6"/>
          <p:cNvSpPr/>
          <p:nvPr/>
        </p:nvSpPr>
        <p:spPr>
          <a:xfrm>
            <a:off x="1353312" y="2395728"/>
            <a:ext cx="425196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dirty="0">
                <a:solidFill>
                  <a:srgbClr val="63768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Apply RIPEL first — CTR is unreliable if rotation or inspiration is poor</a:t>
            </a:r>
            <a:endParaRPr lang="en-US" sz="1050" dirty="0"/>
          </a:p>
        </p:txBody>
      </p:sp>
      <p:sp>
        <p:nvSpPr>
          <p:cNvPr id="10" name="Shape 7"/>
          <p:cNvSpPr/>
          <p:nvPr/>
        </p:nvSpPr>
        <p:spPr>
          <a:xfrm>
            <a:off x="640080" y="3182112"/>
            <a:ext cx="5193792" cy="1353312"/>
          </a:xfrm>
          <a:prstGeom prst="roundRect">
            <a:avLst>
              <a:gd name="adj" fmla="val 9459"/>
            </a:avLst>
          </a:prstGeom>
          <a:solidFill>
            <a:srgbClr val="F1F6F5"/>
          </a:solidFill>
          <a:ln w="9525">
            <a:solidFill>
              <a:srgbClr val="DCE6E4"/>
            </a:solidFill>
            <a:prstDash val="solid"/>
          </a:ln>
        </p:spPr>
      </p:sp>
      <p:sp>
        <p:nvSpPr>
          <p:cNvPr id="11" name="Shape 8"/>
          <p:cNvSpPr/>
          <p:nvPr/>
        </p:nvSpPr>
        <p:spPr>
          <a:xfrm>
            <a:off x="914400" y="3438144"/>
            <a:ext cx="310896" cy="310896"/>
          </a:xfrm>
          <a:prstGeom prst="ellipse">
            <a:avLst/>
          </a:prstGeom>
          <a:solidFill>
            <a:srgbClr val="E3A75E"/>
          </a:solidFill>
          <a:ln/>
        </p:spPr>
      </p:sp>
      <p:sp>
        <p:nvSpPr>
          <p:cNvPr id="12" name="Text 9"/>
          <p:cNvSpPr/>
          <p:nvPr/>
        </p:nvSpPr>
        <p:spPr>
          <a:xfrm>
            <a:off x="914400" y="3438144"/>
            <a:ext cx="310896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3D2A1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!</a:t>
            </a:r>
            <a:endParaRPr lang="en-US" sz="1300" dirty="0"/>
          </a:p>
        </p:txBody>
      </p:sp>
      <p:sp>
        <p:nvSpPr>
          <p:cNvPr id="13" name="Text 10"/>
          <p:cNvSpPr/>
          <p:nvPr/>
        </p:nvSpPr>
        <p:spPr>
          <a:xfrm>
            <a:off x="1353312" y="3401568"/>
            <a:ext cx="4251960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b="1" dirty="0">
                <a:solidFill>
                  <a:srgbClr val="17384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Thymus mistaken for cardiomegaly</a:t>
            </a:r>
            <a:endParaRPr lang="en-US" sz="1250" dirty="0"/>
          </a:p>
        </p:txBody>
      </p:sp>
      <p:sp>
        <p:nvSpPr>
          <p:cNvPr id="14" name="Text 11"/>
          <p:cNvSpPr/>
          <p:nvPr/>
        </p:nvSpPr>
        <p:spPr>
          <a:xfrm>
            <a:off x="1353312" y="3840480"/>
            <a:ext cx="425196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dirty="0">
                <a:solidFill>
                  <a:srgbClr val="63768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Smooth wavy borders; it shrinks with stress and illness</a:t>
            </a:r>
            <a:endParaRPr lang="en-US" sz="1050" dirty="0"/>
          </a:p>
        </p:txBody>
      </p:sp>
      <p:sp>
        <p:nvSpPr>
          <p:cNvPr id="15" name="Shape 12"/>
          <p:cNvSpPr/>
          <p:nvPr/>
        </p:nvSpPr>
        <p:spPr>
          <a:xfrm>
            <a:off x="640080" y="4626864"/>
            <a:ext cx="5193792" cy="1353312"/>
          </a:xfrm>
          <a:prstGeom prst="roundRect">
            <a:avLst>
              <a:gd name="adj" fmla="val 9459"/>
            </a:avLst>
          </a:prstGeom>
          <a:solidFill>
            <a:srgbClr val="F1F6F5"/>
          </a:solidFill>
          <a:ln w="9525">
            <a:solidFill>
              <a:srgbClr val="DCE6E4"/>
            </a:solidFill>
            <a:prstDash val="solid"/>
          </a:ln>
        </p:spPr>
      </p:sp>
      <p:sp>
        <p:nvSpPr>
          <p:cNvPr id="16" name="Shape 13"/>
          <p:cNvSpPr/>
          <p:nvPr/>
        </p:nvSpPr>
        <p:spPr>
          <a:xfrm>
            <a:off x="914400" y="4882896"/>
            <a:ext cx="310896" cy="310896"/>
          </a:xfrm>
          <a:prstGeom prst="ellipse">
            <a:avLst/>
          </a:prstGeom>
          <a:solidFill>
            <a:srgbClr val="E3A75E"/>
          </a:solidFill>
          <a:ln/>
        </p:spPr>
      </p:sp>
      <p:sp>
        <p:nvSpPr>
          <p:cNvPr id="17" name="Text 14"/>
          <p:cNvSpPr/>
          <p:nvPr/>
        </p:nvSpPr>
        <p:spPr>
          <a:xfrm>
            <a:off x="914400" y="4882896"/>
            <a:ext cx="310896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3D2A1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!</a:t>
            </a:r>
            <a:endParaRPr lang="en-US" sz="1300" dirty="0"/>
          </a:p>
        </p:txBody>
      </p:sp>
      <p:sp>
        <p:nvSpPr>
          <p:cNvPr id="18" name="Text 15"/>
          <p:cNvSpPr/>
          <p:nvPr/>
        </p:nvSpPr>
        <p:spPr>
          <a:xfrm>
            <a:off x="1353312" y="4846320"/>
            <a:ext cx="4251960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b="1" dirty="0">
                <a:solidFill>
                  <a:srgbClr val="17384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Skin fold read as pneumothorax</a:t>
            </a:r>
            <a:endParaRPr lang="en-US" sz="1250" dirty="0"/>
          </a:p>
        </p:txBody>
      </p:sp>
      <p:sp>
        <p:nvSpPr>
          <p:cNvPr id="19" name="Text 16"/>
          <p:cNvSpPr/>
          <p:nvPr/>
        </p:nvSpPr>
        <p:spPr>
          <a:xfrm>
            <a:off x="1353312" y="5285232"/>
            <a:ext cx="425196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dirty="0">
                <a:solidFill>
                  <a:srgbClr val="63768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Folds extend beyond the lung field; markings visible both sides</a:t>
            </a:r>
            <a:endParaRPr lang="en-US" sz="1050" dirty="0"/>
          </a:p>
        </p:txBody>
      </p:sp>
      <p:sp>
        <p:nvSpPr>
          <p:cNvPr id="20" name="Shape 17"/>
          <p:cNvSpPr/>
          <p:nvPr/>
        </p:nvSpPr>
        <p:spPr>
          <a:xfrm>
            <a:off x="6263640" y="1737360"/>
            <a:ext cx="5193792" cy="1353312"/>
          </a:xfrm>
          <a:prstGeom prst="roundRect">
            <a:avLst>
              <a:gd name="adj" fmla="val 9459"/>
            </a:avLst>
          </a:prstGeom>
          <a:solidFill>
            <a:srgbClr val="F1F6F5"/>
          </a:solidFill>
          <a:ln w="9525">
            <a:solidFill>
              <a:srgbClr val="DCE6E4"/>
            </a:solidFill>
            <a:prstDash val="solid"/>
          </a:ln>
        </p:spPr>
      </p:sp>
      <p:sp>
        <p:nvSpPr>
          <p:cNvPr id="21" name="Shape 18"/>
          <p:cNvSpPr/>
          <p:nvPr/>
        </p:nvSpPr>
        <p:spPr>
          <a:xfrm>
            <a:off x="6537960" y="1993392"/>
            <a:ext cx="310896" cy="310896"/>
          </a:xfrm>
          <a:prstGeom prst="ellipse">
            <a:avLst/>
          </a:prstGeom>
          <a:solidFill>
            <a:srgbClr val="E3A75E"/>
          </a:solidFill>
          <a:ln/>
        </p:spPr>
      </p:sp>
      <p:sp>
        <p:nvSpPr>
          <p:cNvPr id="22" name="Text 19"/>
          <p:cNvSpPr/>
          <p:nvPr/>
        </p:nvSpPr>
        <p:spPr>
          <a:xfrm>
            <a:off x="6537960" y="1993392"/>
            <a:ext cx="310896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3D2A1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!</a:t>
            </a:r>
            <a:endParaRPr lang="en-US" sz="1300" dirty="0"/>
          </a:p>
        </p:txBody>
      </p:sp>
      <p:sp>
        <p:nvSpPr>
          <p:cNvPr id="23" name="Text 20"/>
          <p:cNvSpPr/>
          <p:nvPr/>
        </p:nvSpPr>
        <p:spPr>
          <a:xfrm>
            <a:off x="6976872" y="1956816"/>
            <a:ext cx="4251960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b="1" dirty="0">
                <a:solidFill>
                  <a:srgbClr val="17384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Missed right main bronchus intubation</a:t>
            </a:r>
            <a:endParaRPr lang="en-US" sz="1250" dirty="0"/>
          </a:p>
        </p:txBody>
      </p:sp>
      <p:sp>
        <p:nvSpPr>
          <p:cNvPr id="24" name="Text 21"/>
          <p:cNvSpPr/>
          <p:nvPr/>
        </p:nvSpPr>
        <p:spPr>
          <a:xfrm>
            <a:off x="6976872" y="2395728"/>
            <a:ext cx="425196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dirty="0">
                <a:solidFill>
                  <a:srgbClr val="63768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Unilateral left white-out in a ventilated baby — check the ETT first</a:t>
            </a:r>
            <a:endParaRPr lang="en-US" sz="1050" dirty="0"/>
          </a:p>
        </p:txBody>
      </p:sp>
      <p:sp>
        <p:nvSpPr>
          <p:cNvPr id="25" name="Shape 22"/>
          <p:cNvSpPr/>
          <p:nvPr/>
        </p:nvSpPr>
        <p:spPr>
          <a:xfrm>
            <a:off x="6263640" y="3182112"/>
            <a:ext cx="5193792" cy="1353312"/>
          </a:xfrm>
          <a:prstGeom prst="roundRect">
            <a:avLst>
              <a:gd name="adj" fmla="val 9459"/>
            </a:avLst>
          </a:prstGeom>
          <a:solidFill>
            <a:srgbClr val="F1F6F5"/>
          </a:solidFill>
          <a:ln w="9525">
            <a:solidFill>
              <a:srgbClr val="DCE6E4"/>
            </a:solidFill>
            <a:prstDash val="solid"/>
          </a:ln>
        </p:spPr>
      </p:sp>
      <p:sp>
        <p:nvSpPr>
          <p:cNvPr id="26" name="Shape 23"/>
          <p:cNvSpPr/>
          <p:nvPr/>
        </p:nvSpPr>
        <p:spPr>
          <a:xfrm>
            <a:off x="6537960" y="3438144"/>
            <a:ext cx="310896" cy="310896"/>
          </a:xfrm>
          <a:prstGeom prst="ellipse">
            <a:avLst/>
          </a:prstGeom>
          <a:solidFill>
            <a:srgbClr val="E3A75E"/>
          </a:solidFill>
          <a:ln/>
        </p:spPr>
      </p:sp>
      <p:sp>
        <p:nvSpPr>
          <p:cNvPr id="27" name="Text 24"/>
          <p:cNvSpPr/>
          <p:nvPr/>
        </p:nvSpPr>
        <p:spPr>
          <a:xfrm>
            <a:off x="6537960" y="3438144"/>
            <a:ext cx="310896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3D2A1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!</a:t>
            </a:r>
            <a:endParaRPr lang="en-US" sz="1300" dirty="0"/>
          </a:p>
        </p:txBody>
      </p:sp>
      <p:sp>
        <p:nvSpPr>
          <p:cNvPr id="28" name="Text 25"/>
          <p:cNvSpPr/>
          <p:nvPr/>
        </p:nvSpPr>
        <p:spPr>
          <a:xfrm>
            <a:off x="6976872" y="3401568"/>
            <a:ext cx="4251960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b="1" dirty="0">
                <a:solidFill>
                  <a:srgbClr val="17384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GBS pneumonia read as RDS</a:t>
            </a:r>
            <a:endParaRPr lang="en-US" sz="1250" dirty="0"/>
          </a:p>
        </p:txBody>
      </p:sp>
      <p:sp>
        <p:nvSpPr>
          <p:cNvPr id="29" name="Text 26"/>
          <p:cNvSpPr/>
          <p:nvPr/>
        </p:nvSpPr>
        <p:spPr>
          <a:xfrm>
            <a:off x="6976872" y="3840480"/>
            <a:ext cx="425196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dirty="0">
                <a:solidFill>
                  <a:srgbClr val="63768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Consider pneumonia with PROM or maternal fever; effusion favours pneumonia</a:t>
            </a:r>
            <a:endParaRPr lang="en-US" sz="1050" dirty="0"/>
          </a:p>
        </p:txBody>
      </p:sp>
      <p:sp>
        <p:nvSpPr>
          <p:cNvPr id="30" name="Shape 27"/>
          <p:cNvSpPr/>
          <p:nvPr/>
        </p:nvSpPr>
        <p:spPr>
          <a:xfrm>
            <a:off x="6263640" y="4626864"/>
            <a:ext cx="5193792" cy="1353312"/>
          </a:xfrm>
          <a:prstGeom prst="roundRect">
            <a:avLst>
              <a:gd name="adj" fmla="val 9459"/>
            </a:avLst>
          </a:prstGeom>
          <a:solidFill>
            <a:srgbClr val="F1F6F5"/>
          </a:solidFill>
          <a:ln w="9525">
            <a:solidFill>
              <a:srgbClr val="DCE6E4"/>
            </a:solidFill>
            <a:prstDash val="solid"/>
          </a:ln>
        </p:spPr>
      </p:sp>
      <p:sp>
        <p:nvSpPr>
          <p:cNvPr id="31" name="Shape 28"/>
          <p:cNvSpPr/>
          <p:nvPr/>
        </p:nvSpPr>
        <p:spPr>
          <a:xfrm>
            <a:off x="6537960" y="4882896"/>
            <a:ext cx="310896" cy="310896"/>
          </a:xfrm>
          <a:prstGeom prst="ellipse">
            <a:avLst/>
          </a:prstGeom>
          <a:solidFill>
            <a:srgbClr val="E3A75E"/>
          </a:solidFill>
          <a:ln/>
        </p:spPr>
      </p:sp>
      <p:sp>
        <p:nvSpPr>
          <p:cNvPr id="32" name="Text 29"/>
          <p:cNvSpPr/>
          <p:nvPr/>
        </p:nvSpPr>
        <p:spPr>
          <a:xfrm>
            <a:off x="6537960" y="4882896"/>
            <a:ext cx="310896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3D2A1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!</a:t>
            </a:r>
            <a:endParaRPr lang="en-US" sz="1300" dirty="0"/>
          </a:p>
        </p:txBody>
      </p:sp>
      <p:sp>
        <p:nvSpPr>
          <p:cNvPr id="33" name="Text 30"/>
          <p:cNvSpPr/>
          <p:nvPr/>
        </p:nvSpPr>
        <p:spPr>
          <a:xfrm>
            <a:off x="6976872" y="4846320"/>
            <a:ext cx="4251960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b="1" dirty="0">
                <a:solidFill>
                  <a:srgbClr val="17384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Malpositioned UVC in the portal vein</a:t>
            </a:r>
            <a:endParaRPr lang="en-US" sz="1250" dirty="0"/>
          </a:p>
        </p:txBody>
      </p:sp>
      <p:sp>
        <p:nvSpPr>
          <p:cNvPr id="34" name="Text 31"/>
          <p:cNvSpPr/>
          <p:nvPr/>
        </p:nvSpPr>
        <p:spPr>
          <a:xfrm>
            <a:off x="6976872" y="5285232"/>
            <a:ext cx="425196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dirty="0">
                <a:solidFill>
                  <a:srgbClr val="63768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catheter curving inferiorly or right is in the portal vein</a:t>
            </a:r>
            <a:endParaRPr lang="en-US" sz="1050" dirty="0"/>
          </a:p>
        </p:txBody>
      </p:sp>
      <p:sp>
        <p:nvSpPr>
          <p:cNvPr id="35" name="Text 32"/>
          <p:cNvSpPr/>
          <p:nvPr/>
        </p:nvSpPr>
        <p:spPr>
          <a:xfrm>
            <a:off x="640080" y="6355080"/>
            <a:ext cx="96926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3768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NeoNavigator  ·  Adapted from IAP-NNF Quick Reference Guidelines in Neonatology, 2026</a:t>
            </a:r>
            <a:endParaRPr lang="en-US" sz="900" dirty="0"/>
          </a:p>
        </p:txBody>
      </p:sp>
      <p:sp>
        <p:nvSpPr>
          <p:cNvPr id="36" name="Text 33"/>
          <p:cNvSpPr/>
          <p:nvPr/>
        </p:nvSpPr>
        <p:spPr>
          <a:xfrm>
            <a:off x="11064240" y="6355080"/>
            <a:ext cx="457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3768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10</a:t>
            </a:r>
            <a:endParaRPr lang="en-US" sz="9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0F2B3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8595360" y="1005840"/>
            <a:ext cx="4846320" cy="4846320"/>
          </a:xfrm>
          <a:prstGeom prst="ellipse">
            <a:avLst/>
          </a:prstGeom>
          <a:solidFill>
            <a:srgbClr val="0F2B3E"/>
          </a:solidFill>
          <a:ln w="16510">
            <a:solidFill>
              <a:srgbClr val="24506A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822960" y="1828800"/>
            <a:ext cx="201168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600" b="1" dirty="0">
                <a:solidFill>
                  <a:srgbClr val="1F4B63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03</a:t>
            </a:r>
            <a:endParaRPr lang="en-US" sz="9600" dirty="0"/>
          </a:p>
        </p:txBody>
      </p:sp>
      <p:sp>
        <p:nvSpPr>
          <p:cNvPr id="4" name="Text 2"/>
          <p:cNvSpPr/>
          <p:nvPr/>
        </p:nvSpPr>
        <p:spPr>
          <a:xfrm>
            <a:off x="822960" y="3200400"/>
            <a:ext cx="78638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8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Parenteral Nutrition</a:t>
            </a:r>
            <a:endParaRPr lang="en-US" sz="3800" dirty="0"/>
          </a:p>
        </p:txBody>
      </p:sp>
      <p:sp>
        <p:nvSpPr>
          <p:cNvPr id="5" name="Text 3"/>
          <p:cNvSpPr/>
          <p:nvPr/>
        </p:nvSpPr>
        <p:spPr>
          <a:xfrm>
            <a:off x="822960" y="4160520"/>
            <a:ext cx="749808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dirty="0">
                <a:solidFill>
                  <a:srgbClr val="7FD6D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Start early. Advance daily. Get off it as soon as the gut allows.</a:t>
            </a:r>
            <a:endParaRPr lang="en-US" sz="145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>
            <a:alphaModFix amt="78000"/>
          </a:blip>
          <a:stretch>
            <a:fillRect/>
          </a:stretch>
        </p:blipFill>
        <p:spPr>
          <a:xfrm>
            <a:off x="11292840" y="310896"/>
            <a:ext cx="475488" cy="475488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640080" y="347472"/>
            <a:ext cx="86868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rgbClr val="217C7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INDICATION</a:t>
            </a:r>
            <a:endParaRPr lang="en-US" sz="1100" dirty="0"/>
          </a:p>
        </p:txBody>
      </p:sp>
      <p:sp>
        <p:nvSpPr>
          <p:cNvPr id="4" name="Text 1"/>
          <p:cNvSpPr/>
          <p:nvPr/>
        </p:nvSpPr>
        <p:spPr>
          <a:xfrm>
            <a:off x="640080" y="640080"/>
            <a:ext cx="102412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200" b="1" dirty="0">
                <a:solidFill>
                  <a:srgbClr val="17384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Who needs it, and how fast</a:t>
            </a:r>
            <a:endParaRPr lang="en-US" sz="3200" dirty="0"/>
          </a:p>
        </p:txBody>
      </p:sp>
      <p:sp>
        <p:nvSpPr>
          <p:cNvPr id="5" name="Shape 2"/>
          <p:cNvSpPr/>
          <p:nvPr/>
        </p:nvSpPr>
        <p:spPr>
          <a:xfrm>
            <a:off x="640080" y="1737360"/>
            <a:ext cx="5349240" cy="2834640"/>
          </a:xfrm>
          <a:prstGeom prst="roundRect">
            <a:avLst>
              <a:gd name="adj" fmla="val 4516"/>
            </a:avLst>
          </a:prstGeom>
          <a:solidFill>
            <a:srgbClr val="E7F1EE"/>
          </a:solidFill>
          <a:ln w="9525">
            <a:solidFill>
              <a:srgbClr val="DCE6E4"/>
            </a:solidFill>
            <a:prstDash val="solid"/>
          </a:ln>
        </p:spPr>
      </p:sp>
      <p:sp>
        <p:nvSpPr>
          <p:cNvPr id="6" name="Text 3"/>
          <p:cNvSpPr/>
          <p:nvPr/>
        </p:nvSpPr>
        <p:spPr>
          <a:xfrm>
            <a:off x="960120" y="1965960"/>
            <a:ext cx="46634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spc="120" kern="0" dirty="0">
                <a:solidFill>
                  <a:srgbClr val="217C7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Start routinely</a:t>
            </a:r>
            <a:endParaRPr lang="en-US" sz="1300" dirty="0"/>
          </a:p>
        </p:txBody>
      </p:sp>
      <p:sp>
        <p:nvSpPr>
          <p:cNvPr id="7" name="Text 4"/>
          <p:cNvSpPr/>
          <p:nvPr/>
        </p:nvSpPr>
        <p:spPr>
          <a:xfrm>
            <a:off x="960120" y="2331720"/>
            <a:ext cx="4709160" cy="21031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ts val="1450"/>
              </a:lnSpc>
              <a:buNone/>
            </a:pPr>
            <a:r>
              <a:rPr lang="en-US" sz="1150" b="1" dirty="0">
                <a:solidFill>
                  <a:srgbClr val="17384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Under 31 weeks</a:t>
            </a:r>
            <a:endParaRPr lang="en-US" sz="1150" dirty="0"/>
          </a:p>
          <a:p>
            <a:pPr indent="0" marL="0">
              <a:lnSpc>
                <a:spcPts val="1450"/>
              </a:lnSpc>
              <a:buNone/>
            </a:pPr>
            <a:r>
              <a:rPr lang="en-US" sz="1150" dirty="0">
                <a:solidFill>
                  <a:srgbClr val="63768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They will not meet requirements enterally in the early days.</a:t>
            </a:r>
            <a:endParaRPr lang="en-US" sz="1150" dirty="0"/>
          </a:p>
          <a:p>
            <a:pPr indent="0" marL="0">
              <a:lnSpc>
                <a:spcPts val="145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endParaRPr lang="en-US" sz="1150" dirty="0"/>
          </a:p>
          <a:p>
            <a:pPr indent="0" marL="0">
              <a:lnSpc>
                <a:spcPts val="1450"/>
              </a:lnSpc>
              <a:buNone/>
            </a:pPr>
            <a:r>
              <a:rPr lang="en-US" sz="1150" b="1" dirty="0">
                <a:solidFill>
                  <a:srgbClr val="17384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31 weeks and above</a:t>
            </a:r>
            <a:endParaRPr lang="en-US" sz="1150" dirty="0"/>
          </a:p>
          <a:p>
            <a:pPr indent="0" marL="0">
              <a:lnSpc>
                <a:spcPts val="1450"/>
              </a:lnSpc>
              <a:buNone/>
            </a:pPr>
            <a:r>
              <a:rPr lang="en-US" sz="1150" dirty="0">
                <a:solidFill>
                  <a:srgbClr val="63768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If enteral feeding has not progressed adequately by 72 hours.</a:t>
            </a:r>
            <a:endParaRPr lang="en-US" sz="1150" dirty="0"/>
          </a:p>
          <a:p>
            <a:pPr indent="0" marL="0">
              <a:lnSpc>
                <a:spcPts val="145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endParaRPr lang="en-US" sz="1150" dirty="0"/>
          </a:p>
          <a:p>
            <a:pPr indent="0" marL="0">
              <a:lnSpc>
                <a:spcPts val="1450"/>
              </a:lnSpc>
              <a:buNone/>
            </a:pPr>
            <a:r>
              <a:rPr lang="en-US" sz="1150" b="1" dirty="0">
                <a:solidFill>
                  <a:srgbClr val="17384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Any gestation</a:t>
            </a:r>
            <a:endParaRPr lang="en-US" sz="1150" dirty="0"/>
          </a:p>
          <a:p>
            <a:pPr indent="0" marL="0">
              <a:lnSpc>
                <a:spcPts val="1450"/>
              </a:lnSpc>
              <a:buNone/>
            </a:pPr>
            <a:r>
              <a:rPr lang="en-US" sz="1150" dirty="0">
                <a:solidFill>
                  <a:srgbClr val="63768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If full enteral feeds are not expected within about 3–5 days, or feeds stop and are unlikely to restart within 48 hours.</a:t>
            </a:r>
            <a:endParaRPr lang="en-US" sz="1150" dirty="0"/>
          </a:p>
        </p:txBody>
      </p:sp>
      <p:sp>
        <p:nvSpPr>
          <p:cNvPr id="8" name="Shape 5"/>
          <p:cNvSpPr/>
          <p:nvPr/>
        </p:nvSpPr>
        <p:spPr>
          <a:xfrm>
            <a:off x="6263640" y="1737360"/>
            <a:ext cx="5193792" cy="2834640"/>
          </a:xfrm>
          <a:prstGeom prst="roundRect">
            <a:avLst>
              <a:gd name="adj" fmla="val 4516"/>
            </a:avLst>
          </a:prstGeom>
          <a:solidFill>
            <a:srgbClr val="FFFFFF"/>
          </a:solidFill>
          <a:ln w="9525">
            <a:solidFill>
              <a:srgbClr val="DCE6E4"/>
            </a:solidFill>
            <a:prstDash val="solid"/>
          </a:ln>
        </p:spPr>
      </p:sp>
      <p:sp>
        <p:nvSpPr>
          <p:cNvPr id="9" name="Text 6"/>
          <p:cNvSpPr/>
          <p:nvPr/>
        </p:nvSpPr>
        <p:spPr>
          <a:xfrm>
            <a:off x="6583680" y="2011680"/>
            <a:ext cx="4572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140" kern="0" dirty="0">
                <a:solidFill>
                  <a:srgbClr val="217C7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Within</a:t>
            </a:r>
            <a:endParaRPr lang="en-US" sz="1200" dirty="0"/>
          </a:p>
        </p:txBody>
      </p:sp>
      <p:sp>
        <p:nvSpPr>
          <p:cNvPr id="10" name="Text 7"/>
          <p:cNvSpPr/>
          <p:nvPr/>
        </p:nvSpPr>
        <p:spPr>
          <a:xfrm>
            <a:off x="6583680" y="2286000"/>
            <a:ext cx="45720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6000" b="1" dirty="0">
                <a:solidFill>
                  <a:srgbClr val="17384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8 hours</a:t>
            </a:r>
            <a:endParaRPr lang="en-US" sz="6000" dirty="0"/>
          </a:p>
        </p:txBody>
      </p:sp>
      <p:sp>
        <p:nvSpPr>
          <p:cNvPr id="11" name="Text 8"/>
          <p:cNvSpPr/>
          <p:nvPr/>
        </p:nvSpPr>
        <p:spPr>
          <a:xfrm>
            <a:off x="6583680" y="3246120"/>
            <a:ext cx="4572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63768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of the indication being met, at the latest.</a:t>
            </a:r>
            <a:endParaRPr lang="en-US" sz="1300" dirty="0"/>
          </a:p>
        </p:txBody>
      </p:sp>
      <p:sp>
        <p:nvSpPr>
          <p:cNvPr id="12" name="Text 9"/>
          <p:cNvSpPr/>
          <p:nvPr/>
        </p:nvSpPr>
        <p:spPr>
          <a:xfrm>
            <a:off x="6583680" y="3657600"/>
            <a:ext cx="45720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i="1" dirty="0">
                <a:solidFill>
                  <a:srgbClr val="217C7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Do not delay parenteral nutrition waiting for central access — peripheral PN can bridge the gap.</a:t>
            </a:r>
            <a:endParaRPr lang="en-US" sz="1150" dirty="0"/>
          </a:p>
        </p:txBody>
      </p:sp>
      <p:sp>
        <p:nvSpPr>
          <p:cNvPr id="13" name="Shape 10"/>
          <p:cNvSpPr/>
          <p:nvPr/>
        </p:nvSpPr>
        <p:spPr>
          <a:xfrm>
            <a:off x="640080" y="4800600"/>
            <a:ext cx="10817352" cy="1234440"/>
          </a:xfrm>
          <a:prstGeom prst="roundRect">
            <a:avLst>
              <a:gd name="adj" fmla="val 10370"/>
            </a:avLst>
          </a:prstGeom>
          <a:solidFill>
            <a:srgbClr val="F1F6F5"/>
          </a:solidFill>
          <a:ln w="9525">
            <a:solidFill>
              <a:srgbClr val="DCE6E4"/>
            </a:solidFill>
            <a:prstDash val="solid"/>
          </a:ln>
        </p:spPr>
      </p:sp>
      <p:sp>
        <p:nvSpPr>
          <p:cNvPr id="14" name="Text 11"/>
          <p:cNvSpPr/>
          <p:nvPr/>
        </p:nvSpPr>
        <p:spPr>
          <a:xfrm>
            <a:off x="960120" y="5029200"/>
            <a:ext cx="101498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17384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And start trophic enteral feeds as soon as the baby is haemodynamically stable — even in ELBW infants. It is the single best protection against parenteral-nutrition-associated cholestasis.</a:t>
            </a:r>
            <a:endParaRPr lang="en-US" sz="1300" dirty="0"/>
          </a:p>
        </p:txBody>
      </p:sp>
      <p:sp>
        <p:nvSpPr>
          <p:cNvPr id="15" name="Text 12"/>
          <p:cNvSpPr/>
          <p:nvPr/>
        </p:nvSpPr>
        <p:spPr>
          <a:xfrm>
            <a:off x="640080" y="6355080"/>
            <a:ext cx="96926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3768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NeoNavigator  ·  Adapted from IAP-NNF Quick Reference Guidelines in Neonatology, 2026</a:t>
            </a:r>
            <a:endParaRPr lang="en-US" sz="900" dirty="0"/>
          </a:p>
        </p:txBody>
      </p:sp>
      <p:sp>
        <p:nvSpPr>
          <p:cNvPr id="16" name="Text 13"/>
          <p:cNvSpPr/>
          <p:nvPr/>
        </p:nvSpPr>
        <p:spPr>
          <a:xfrm>
            <a:off x="11064240" y="6355080"/>
            <a:ext cx="457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3768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12</a:t>
            </a:r>
            <a:endParaRPr lang="en-US" sz="9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>
            <a:alphaModFix amt="78000"/>
          </a:blip>
          <a:stretch>
            <a:fillRect/>
          </a:stretch>
        </p:blipFill>
        <p:spPr>
          <a:xfrm>
            <a:off x="11292840" y="310896"/>
            <a:ext cx="475488" cy="475488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640080" y="347472"/>
            <a:ext cx="86868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rgbClr val="217C7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MACRONUTRIENTS</a:t>
            </a:r>
            <a:endParaRPr lang="en-US" sz="1100" dirty="0"/>
          </a:p>
        </p:txBody>
      </p:sp>
      <p:sp>
        <p:nvSpPr>
          <p:cNvPr id="4" name="Text 1"/>
          <p:cNvSpPr/>
          <p:nvPr/>
        </p:nvSpPr>
        <p:spPr>
          <a:xfrm>
            <a:off x="640080" y="640080"/>
            <a:ext cx="102412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200" b="1" dirty="0">
                <a:solidFill>
                  <a:srgbClr val="17384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Day one targets, and where you are heading</a:t>
            </a:r>
            <a:endParaRPr lang="en-US" sz="3200" dirty="0"/>
          </a:p>
        </p:txBody>
      </p:sp>
      <p:sp>
        <p:nvSpPr>
          <p:cNvPr id="5" name="Shape 2"/>
          <p:cNvSpPr/>
          <p:nvPr/>
        </p:nvSpPr>
        <p:spPr>
          <a:xfrm>
            <a:off x="640080" y="1737360"/>
            <a:ext cx="3502152" cy="2926080"/>
          </a:xfrm>
          <a:prstGeom prst="roundRect">
            <a:avLst>
              <a:gd name="adj" fmla="val 4375"/>
            </a:avLst>
          </a:prstGeom>
          <a:solidFill>
            <a:srgbClr val="FFFFFF"/>
          </a:solidFill>
          <a:ln w="9525">
            <a:solidFill>
              <a:srgbClr val="DCE6E4"/>
            </a:solidFill>
            <a:prstDash val="solid"/>
          </a:ln>
        </p:spPr>
      </p:sp>
      <p:sp>
        <p:nvSpPr>
          <p:cNvPr id="6" name="Text 3"/>
          <p:cNvSpPr/>
          <p:nvPr/>
        </p:nvSpPr>
        <p:spPr>
          <a:xfrm>
            <a:off x="932688" y="1965960"/>
            <a:ext cx="29260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120" kern="0" dirty="0">
                <a:solidFill>
                  <a:srgbClr val="217C7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Amino acids</a:t>
            </a:r>
            <a:endParaRPr lang="en-US" sz="1200" dirty="0"/>
          </a:p>
        </p:txBody>
      </p:sp>
      <p:sp>
        <p:nvSpPr>
          <p:cNvPr id="7" name="Text 4"/>
          <p:cNvSpPr/>
          <p:nvPr/>
        </p:nvSpPr>
        <p:spPr>
          <a:xfrm>
            <a:off x="932688" y="2286000"/>
            <a:ext cx="29260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4800" b="1" dirty="0">
                <a:solidFill>
                  <a:srgbClr val="17384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1.5–3</a:t>
            </a:r>
            <a:endParaRPr lang="en-US" sz="4800" dirty="0"/>
          </a:p>
        </p:txBody>
      </p:sp>
      <p:sp>
        <p:nvSpPr>
          <p:cNvPr id="8" name="Text 5"/>
          <p:cNvSpPr/>
          <p:nvPr/>
        </p:nvSpPr>
        <p:spPr>
          <a:xfrm>
            <a:off x="932688" y="3108960"/>
            <a:ext cx="29260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3768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g/kg/day from day 1</a:t>
            </a:r>
            <a:endParaRPr lang="en-US" sz="1200" dirty="0"/>
          </a:p>
        </p:txBody>
      </p:sp>
      <p:sp>
        <p:nvSpPr>
          <p:cNvPr id="9" name="Text 6"/>
          <p:cNvSpPr/>
          <p:nvPr/>
        </p:nvSpPr>
        <p:spPr>
          <a:xfrm>
            <a:off x="932688" y="3520440"/>
            <a:ext cx="292608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63768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Target 3.5–4 in ELBW/VLBW. Neonatal solutions only — adult formulations are contraindicated.</a:t>
            </a:r>
            <a:endParaRPr lang="en-US" sz="1100" dirty="0"/>
          </a:p>
        </p:txBody>
      </p:sp>
      <p:sp>
        <p:nvSpPr>
          <p:cNvPr id="10" name="Shape 7"/>
          <p:cNvSpPr/>
          <p:nvPr/>
        </p:nvSpPr>
        <p:spPr>
          <a:xfrm>
            <a:off x="4343400" y="1737360"/>
            <a:ext cx="3502152" cy="2926080"/>
          </a:xfrm>
          <a:prstGeom prst="roundRect">
            <a:avLst>
              <a:gd name="adj" fmla="val 4375"/>
            </a:avLst>
          </a:prstGeom>
          <a:solidFill>
            <a:srgbClr val="FFFFFF"/>
          </a:solidFill>
          <a:ln w="9525">
            <a:solidFill>
              <a:srgbClr val="DCE6E4"/>
            </a:solidFill>
            <a:prstDash val="solid"/>
          </a:ln>
        </p:spPr>
      </p:sp>
      <p:sp>
        <p:nvSpPr>
          <p:cNvPr id="11" name="Text 8"/>
          <p:cNvSpPr/>
          <p:nvPr/>
        </p:nvSpPr>
        <p:spPr>
          <a:xfrm>
            <a:off x="4636008" y="1965960"/>
            <a:ext cx="29260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120" kern="0" dirty="0">
                <a:solidFill>
                  <a:srgbClr val="217C7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Lipid</a:t>
            </a:r>
            <a:endParaRPr lang="en-US" sz="1200" dirty="0"/>
          </a:p>
        </p:txBody>
      </p:sp>
      <p:sp>
        <p:nvSpPr>
          <p:cNvPr id="12" name="Text 9"/>
          <p:cNvSpPr/>
          <p:nvPr/>
        </p:nvSpPr>
        <p:spPr>
          <a:xfrm>
            <a:off x="4636008" y="2286000"/>
            <a:ext cx="29260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4800" b="1" dirty="0">
                <a:solidFill>
                  <a:srgbClr val="17384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1</a:t>
            </a:r>
            <a:endParaRPr lang="en-US" sz="4800" dirty="0"/>
          </a:p>
        </p:txBody>
      </p:sp>
      <p:sp>
        <p:nvSpPr>
          <p:cNvPr id="13" name="Text 10"/>
          <p:cNvSpPr/>
          <p:nvPr/>
        </p:nvSpPr>
        <p:spPr>
          <a:xfrm>
            <a:off x="4636008" y="3108960"/>
            <a:ext cx="29260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3768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g/kg/day from day 1</a:t>
            </a:r>
            <a:endParaRPr lang="en-US" sz="1200" dirty="0"/>
          </a:p>
        </p:txBody>
      </p:sp>
      <p:sp>
        <p:nvSpPr>
          <p:cNvPr id="14" name="Text 11"/>
          <p:cNvSpPr/>
          <p:nvPr/>
        </p:nvSpPr>
        <p:spPr>
          <a:xfrm>
            <a:off x="4636008" y="3520440"/>
            <a:ext cx="292608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63768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Advance by 0.5–1 daily to 3–4. Use 20% emulsions; check triglycerides before escalating.</a:t>
            </a:r>
            <a:endParaRPr lang="en-US" sz="1100" dirty="0"/>
          </a:p>
        </p:txBody>
      </p:sp>
      <p:sp>
        <p:nvSpPr>
          <p:cNvPr id="15" name="Shape 12"/>
          <p:cNvSpPr/>
          <p:nvPr/>
        </p:nvSpPr>
        <p:spPr>
          <a:xfrm>
            <a:off x="8046720" y="1737360"/>
            <a:ext cx="3502152" cy="2926080"/>
          </a:xfrm>
          <a:prstGeom prst="roundRect">
            <a:avLst>
              <a:gd name="adj" fmla="val 4375"/>
            </a:avLst>
          </a:prstGeom>
          <a:solidFill>
            <a:srgbClr val="FFFFFF"/>
          </a:solidFill>
          <a:ln w="9525">
            <a:solidFill>
              <a:srgbClr val="DCE6E4"/>
            </a:solidFill>
            <a:prstDash val="solid"/>
          </a:ln>
        </p:spPr>
      </p:sp>
      <p:sp>
        <p:nvSpPr>
          <p:cNvPr id="16" name="Text 13"/>
          <p:cNvSpPr/>
          <p:nvPr/>
        </p:nvSpPr>
        <p:spPr>
          <a:xfrm>
            <a:off x="8339328" y="1965960"/>
            <a:ext cx="29260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120" kern="0" dirty="0">
                <a:solidFill>
                  <a:srgbClr val="217C7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Glucose (GIR)</a:t>
            </a:r>
            <a:endParaRPr lang="en-US" sz="1200" dirty="0"/>
          </a:p>
        </p:txBody>
      </p:sp>
      <p:sp>
        <p:nvSpPr>
          <p:cNvPr id="17" name="Text 14"/>
          <p:cNvSpPr/>
          <p:nvPr/>
        </p:nvSpPr>
        <p:spPr>
          <a:xfrm>
            <a:off x="8339328" y="2286000"/>
            <a:ext cx="29260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4800" b="1" dirty="0">
                <a:solidFill>
                  <a:srgbClr val="17384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4–6</a:t>
            </a:r>
            <a:endParaRPr lang="en-US" sz="4800" dirty="0"/>
          </a:p>
        </p:txBody>
      </p:sp>
      <p:sp>
        <p:nvSpPr>
          <p:cNvPr id="18" name="Text 15"/>
          <p:cNvSpPr/>
          <p:nvPr/>
        </p:nvSpPr>
        <p:spPr>
          <a:xfrm>
            <a:off x="8339328" y="3108960"/>
            <a:ext cx="29260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3768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mg/kg/min on day 1</a:t>
            </a:r>
            <a:endParaRPr lang="en-US" sz="1200" dirty="0"/>
          </a:p>
        </p:txBody>
      </p:sp>
      <p:sp>
        <p:nvSpPr>
          <p:cNvPr id="19" name="Text 16"/>
          <p:cNvSpPr/>
          <p:nvPr/>
        </p:nvSpPr>
        <p:spPr>
          <a:xfrm>
            <a:off x="8339328" y="3520440"/>
            <a:ext cx="292608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63768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Advance by 0.5–2 daily toward 8–12. Keep glucose 70–150 mg/dL.</a:t>
            </a:r>
            <a:endParaRPr lang="en-US" sz="1100" dirty="0"/>
          </a:p>
        </p:txBody>
      </p:sp>
      <p:sp>
        <p:nvSpPr>
          <p:cNvPr id="20" name="Shape 17"/>
          <p:cNvSpPr/>
          <p:nvPr/>
        </p:nvSpPr>
        <p:spPr>
          <a:xfrm>
            <a:off x="640080" y="4892040"/>
            <a:ext cx="10817352" cy="1143000"/>
          </a:xfrm>
          <a:prstGeom prst="roundRect">
            <a:avLst>
              <a:gd name="adj" fmla="val 11200"/>
            </a:avLst>
          </a:prstGeom>
          <a:solidFill>
            <a:srgbClr val="E7F1EE"/>
          </a:solidFill>
          <a:ln w="9525">
            <a:solidFill>
              <a:srgbClr val="DCE6E4"/>
            </a:solidFill>
            <a:prstDash val="solid"/>
          </a:ln>
        </p:spPr>
      </p:sp>
      <p:sp>
        <p:nvSpPr>
          <p:cNvPr id="21" name="Text 18"/>
          <p:cNvSpPr/>
          <p:nvPr/>
        </p:nvSpPr>
        <p:spPr>
          <a:xfrm>
            <a:off x="960120" y="5102352"/>
            <a:ext cx="101498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17384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Minerals from day 1.  </a:t>
            </a:r>
            <a:pPr indent="0" marL="0">
              <a:buNone/>
            </a:pPr>
            <a:r>
              <a:rPr lang="en-US" sz="1200" dirty="0">
                <a:solidFill>
                  <a:srgbClr val="63768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Calcium and phosphorus both start on day one. Hold the Ca:P molar ratio near 1:1 initially in ELBW infants on high amino acid infusion to prevent refeeding syndrome, then 1.3:1–1.7:1 in the growing phase to prevent metabolic bone disease.</a:t>
            </a:r>
            <a:endParaRPr lang="en-US" sz="1200" dirty="0"/>
          </a:p>
        </p:txBody>
      </p:sp>
      <p:sp>
        <p:nvSpPr>
          <p:cNvPr id="22" name="Text 19"/>
          <p:cNvSpPr/>
          <p:nvPr/>
        </p:nvSpPr>
        <p:spPr>
          <a:xfrm>
            <a:off x="640080" y="6355080"/>
            <a:ext cx="96926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3768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NeoNavigator  ·  Adapted from IAP-NNF Quick Reference Guidelines in Neonatology, 2026</a:t>
            </a:r>
            <a:endParaRPr lang="en-US" sz="900" dirty="0"/>
          </a:p>
        </p:txBody>
      </p:sp>
      <p:sp>
        <p:nvSpPr>
          <p:cNvPr id="23" name="Text 20"/>
          <p:cNvSpPr/>
          <p:nvPr/>
        </p:nvSpPr>
        <p:spPr>
          <a:xfrm>
            <a:off x="11064240" y="6355080"/>
            <a:ext cx="457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3768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13</a:t>
            </a:r>
            <a:endParaRPr lang="en-US" sz="9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>
            <a:alphaModFix amt="78000"/>
          </a:blip>
          <a:stretch>
            <a:fillRect/>
          </a:stretch>
        </p:blipFill>
        <p:spPr>
          <a:xfrm>
            <a:off x="11292840" y="310896"/>
            <a:ext cx="475488" cy="475488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640080" y="347472"/>
            <a:ext cx="86868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rgbClr val="217C7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ACCESS AND MONITORING</a:t>
            </a:r>
            <a:endParaRPr lang="en-US" sz="1100" dirty="0"/>
          </a:p>
        </p:txBody>
      </p:sp>
      <p:sp>
        <p:nvSpPr>
          <p:cNvPr id="4" name="Text 1"/>
          <p:cNvSpPr/>
          <p:nvPr/>
        </p:nvSpPr>
        <p:spPr>
          <a:xfrm>
            <a:off x="640080" y="640080"/>
            <a:ext cx="102412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200" b="1" dirty="0">
                <a:solidFill>
                  <a:srgbClr val="17384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Choosing the line, then watching for trouble</a:t>
            </a:r>
            <a:endParaRPr lang="en-US" sz="3200" dirty="0"/>
          </a:p>
        </p:txBody>
      </p:sp>
      <p:sp>
        <p:nvSpPr>
          <p:cNvPr id="5" name="Shape 2"/>
          <p:cNvSpPr/>
          <p:nvPr/>
        </p:nvSpPr>
        <p:spPr>
          <a:xfrm>
            <a:off x="640080" y="1737360"/>
            <a:ext cx="5349240" cy="2331720"/>
          </a:xfrm>
          <a:prstGeom prst="roundRect">
            <a:avLst>
              <a:gd name="adj" fmla="val 5490"/>
            </a:avLst>
          </a:prstGeom>
          <a:solidFill>
            <a:srgbClr val="F1F6F5"/>
          </a:solidFill>
          <a:ln w="9525">
            <a:solidFill>
              <a:srgbClr val="DCE6E4"/>
            </a:solidFill>
            <a:prstDash val="solid"/>
          </a:ln>
        </p:spPr>
      </p:sp>
      <p:sp>
        <p:nvSpPr>
          <p:cNvPr id="6" name="Text 3"/>
          <p:cNvSpPr/>
          <p:nvPr/>
        </p:nvSpPr>
        <p:spPr>
          <a:xfrm>
            <a:off x="960120" y="1965960"/>
            <a:ext cx="4572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120" kern="0" dirty="0">
                <a:solidFill>
                  <a:srgbClr val="217C7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Vascular access</a:t>
            </a:r>
            <a:endParaRPr lang="en-US" sz="1200" dirty="0"/>
          </a:p>
        </p:txBody>
      </p:sp>
      <p:sp>
        <p:nvSpPr>
          <p:cNvPr id="7" name="Text 4"/>
          <p:cNvSpPr/>
          <p:nvPr/>
        </p:nvSpPr>
        <p:spPr>
          <a:xfrm>
            <a:off x="960120" y="2267712"/>
            <a:ext cx="4709160" cy="1691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ts val="1600"/>
              </a:lnSpc>
              <a:buNone/>
            </a:pPr>
            <a:r>
              <a:rPr lang="en-US" sz="1150" b="1" dirty="0">
                <a:solidFill>
                  <a:srgbClr val="17384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PICC</a:t>
            </a:r>
            <a:pPr indent="0" marL="0">
              <a:lnSpc>
                <a:spcPts val="1600"/>
              </a:lnSpc>
              <a:buNone/>
            </a:pPr>
            <a:r>
              <a:rPr lang="en-US" sz="1150" dirty="0">
                <a:solidFill>
                  <a:srgbClr val="63768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— preferred beyond 5 days or osmolarity over 900 mOsm/L. Dextrose up to 25%.</a:t>
            </a:r>
            <a:endParaRPr lang="en-US" sz="1150" dirty="0"/>
          </a:p>
          <a:p>
            <a:pPr indent="0" marL="0">
              <a:lnSpc>
                <a:spcPts val="1600"/>
              </a:lnSpc>
              <a:buNone/>
            </a:pPr>
            <a:r>
              <a:rPr lang="en-US" sz="1150" b="1" dirty="0">
                <a:solidFill>
                  <a:srgbClr val="17384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UVC</a:t>
            </a:r>
            <a:pPr indent="0" marL="0">
              <a:lnSpc>
                <a:spcPts val="1600"/>
              </a:lnSpc>
              <a:buNone/>
            </a:pPr>
            <a:r>
              <a:rPr lang="en-US" sz="1150" dirty="0">
                <a:solidFill>
                  <a:srgbClr val="63768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— emergency and early access in ELBW/VLBW. Avoid the hepatic portal position.</a:t>
            </a:r>
            <a:endParaRPr lang="en-US" sz="1150" dirty="0"/>
          </a:p>
          <a:p>
            <a:pPr indent="0" marL="0">
              <a:lnSpc>
                <a:spcPts val="1600"/>
              </a:lnSpc>
              <a:buNone/>
            </a:pPr>
            <a:r>
              <a:rPr lang="en-US" sz="1150" b="1" dirty="0">
                <a:solidFill>
                  <a:srgbClr val="17384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Peripheral IV</a:t>
            </a:r>
            <a:pPr indent="0" marL="0">
              <a:lnSpc>
                <a:spcPts val="1600"/>
              </a:lnSpc>
              <a:buNone/>
            </a:pPr>
            <a:r>
              <a:rPr lang="en-US" sz="1150" dirty="0">
                <a:solidFill>
                  <a:srgbClr val="63768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— short-term only, and restrict dextrose to 12.5% or below.</a:t>
            </a:r>
            <a:endParaRPr lang="en-US" sz="1150" dirty="0"/>
          </a:p>
        </p:txBody>
      </p:sp>
      <p:sp>
        <p:nvSpPr>
          <p:cNvPr id="8" name="Shape 5"/>
          <p:cNvSpPr/>
          <p:nvPr/>
        </p:nvSpPr>
        <p:spPr>
          <a:xfrm>
            <a:off x="6263640" y="1737360"/>
            <a:ext cx="5193792" cy="2331720"/>
          </a:xfrm>
          <a:prstGeom prst="roundRect">
            <a:avLst>
              <a:gd name="adj" fmla="val 5490"/>
            </a:avLst>
          </a:prstGeom>
          <a:solidFill>
            <a:srgbClr val="FFFFFF"/>
          </a:solidFill>
          <a:ln w="9525">
            <a:solidFill>
              <a:srgbClr val="DCE6E4"/>
            </a:solidFill>
            <a:prstDash val="solid"/>
          </a:ln>
        </p:spPr>
      </p:sp>
      <p:sp>
        <p:nvSpPr>
          <p:cNvPr id="9" name="Text 6"/>
          <p:cNvSpPr/>
          <p:nvPr/>
        </p:nvSpPr>
        <p:spPr>
          <a:xfrm>
            <a:off x="6583680" y="1965960"/>
            <a:ext cx="4572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120" kern="0" dirty="0">
                <a:solidFill>
                  <a:srgbClr val="217C7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Watch closely</a:t>
            </a:r>
            <a:endParaRPr lang="en-US" sz="1200" dirty="0"/>
          </a:p>
        </p:txBody>
      </p:sp>
      <p:sp>
        <p:nvSpPr>
          <p:cNvPr id="10" name="Text 7"/>
          <p:cNvSpPr/>
          <p:nvPr/>
        </p:nvSpPr>
        <p:spPr>
          <a:xfrm>
            <a:off x="6629400" y="2304288"/>
            <a:ext cx="4572000" cy="1645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342900" indent="-342900">
              <a:spcAft>
                <a:spcPts val="400"/>
              </a:spcAft>
              <a:buSzPct val="100000"/>
              <a:buChar char="•"/>
            </a:pPr>
            <a:r>
              <a:rPr lang="en-US" sz="1150" dirty="0">
                <a:solidFill>
                  <a:srgbClr val="63768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Glucose 6-hourly in the first two days, then 12-hourly</a:t>
            </a:r>
            <a:endParaRPr lang="en-US" sz="1150" dirty="0"/>
          </a:p>
          <a:p>
            <a:pPr marL="342900" indent="-342900">
              <a:spcAft>
                <a:spcPts val="400"/>
              </a:spcAft>
              <a:buSzPct val="100000"/>
              <a:buChar char="•"/>
            </a:pPr>
            <a:r>
              <a:rPr lang="en-US" sz="1150" dirty="0">
                <a:solidFill>
                  <a:srgbClr val="63768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Sodium, potassium and chloride daily for five days</a:t>
            </a:r>
            <a:endParaRPr lang="en-US" sz="1150" dirty="0"/>
          </a:p>
          <a:p>
            <a:pPr marL="342900" indent="-342900">
              <a:spcAft>
                <a:spcPts val="400"/>
              </a:spcAft>
              <a:buSzPct val="100000"/>
              <a:buChar char="•"/>
            </a:pPr>
            <a:r>
              <a:rPr lang="en-US" sz="1150" dirty="0">
                <a:solidFill>
                  <a:srgbClr val="63768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Triglycerides before lipid, then two to three times weekly</a:t>
            </a:r>
            <a:endParaRPr lang="en-US" sz="1150" dirty="0"/>
          </a:p>
          <a:p>
            <a:pPr marL="342900" indent="-342900">
              <a:spcAft>
                <a:spcPts val="400"/>
              </a:spcAft>
              <a:buSzPct val="100000"/>
              <a:buChar char="•"/>
            </a:pPr>
            <a:r>
              <a:rPr lang="en-US" sz="1150" dirty="0">
                <a:solidFill>
                  <a:srgbClr val="63768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Liver function and direct bilirubin weekly</a:t>
            </a:r>
            <a:endParaRPr lang="en-US" sz="1150" dirty="0"/>
          </a:p>
          <a:p>
            <a:pPr marL="342900" indent="-342900">
              <a:spcAft>
                <a:spcPts val="400"/>
              </a:spcAft>
              <a:buSzPct val="100000"/>
              <a:buChar char="•"/>
            </a:pPr>
            <a:r>
              <a:rPr lang="en-US" sz="1150" dirty="0">
                <a:solidFill>
                  <a:srgbClr val="63768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Daily weight — aim for 15–20 g/kg/day in preterm infants</a:t>
            </a:r>
            <a:endParaRPr lang="en-US" sz="1150" dirty="0"/>
          </a:p>
        </p:txBody>
      </p:sp>
      <p:sp>
        <p:nvSpPr>
          <p:cNvPr id="11" name="Shape 8"/>
          <p:cNvSpPr/>
          <p:nvPr/>
        </p:nvSpPr>
        <p:spPr>
          <a:xfrm>
            <a:off x="640080" y="4343400"/>
            <a:ext cx="3502152" cy="1691640"/>
          </a:xfrm>
          <a:prstGeom prst="roundRect">
            <a:avLst>
              <a:gd name="adj" fmla="val 7568"/>
            </a:avLst>
          </a:prstGeom>
          <a:solidFill>
            <a:srgbClr val="FFFFFF"/>
          </a:solidFill>
          <a:ln w="9525">
            <a:solidFill>
              <a:srgbClr val="DCE6E4"/>
            </a:solidFill>
            <a:prstDash val="solid"/>
          </a:ln>
        </p:spPr>
      </p:sp>
      <p:sp>
        <p:nvSpPr>
          <p:cNvPr id="12" name="Shape 9"/>
          <p:cNvSpPr/>
          <p:nvPr/>
        </p:nvSpPr>
        <p:spPr>
          <a:xfrm>
            <a:off x="932688" y="4572000"/>
            <a:ext cx="292608" cy="292608"/>
          </a:xfrm>
          <a:prstGeom prst="ellipse">
            <a:avLst/>
          </a:prstGeom>
          <a:solidFill>
            <a:srgbClr val="E3A75E"/>
          </a:solidFill>
          <a:ln/>
        </p:spPr>
      </p:sp>
      <p:sp>
        <p:nvSpPr>
          <p:cNvPr id="13" name="Text 10"/>
          <p:cNvSpPr/>
          <p:nvPr/>
        </p:nvSpPr>
        <p:spPr>
          <a:xfrm>
            <a:off x="1353312" y="4544568"/>
            <a:ext cx="2651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b="1" dirty="0">
                <a:solidFill>
                  <a:srgbClr val="17384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Cholestasis</a:t>
            </a:r>
            <a:endParaRPr lang="en-US" sz="1250" dirty="0"/>
          </a:p>
        </p:txBody>
      </p:sp>
      <p:sp>
        <p:nvSpPr>
          <p:cNvPr id="14" name="Text 11"/>
          <p:cNvSpPr/>
          <p:nvPr/>
        </p:nvSpPr>
        <p:spPr>
          <a:xfrm>
            <a:off x="932688" y="4983480"/>
            <a:ext cx="29718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63768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Trophic feeds from day 1; SMOF lipid; cap lipid at 1 g/kg/day</a:t>
            </a:r>
            <a:endParaRPr lang="en-US" sz="1100" dirty="0"/>
          </a:p>
        </p:txBody>
      </p:sp>
      <p:sp>
        <p:nvSpPr>
          <p:cNvPr id="15" name="Shape 12"/>
          <p:cNvSpPr/>
          <p:nvPr/>
        </p:nvSpPr>
        <p:spPr>
          <a:xfrm>
            <a:off x="4343400" y="4343400"/>
            <a:ext cx="3502152" cy="1691640"/>
          </a:xfrm>
          <a:prstGeom prst="roundRect">
            <a:avLst>
              <a:gd name="adj" fmla="val 7568"/>
            </a:avLst>
          </a:prstGeom>
          <a:solidFill>
            <a:srgbClr val="FFFFFF"/>
          </a:solidFill>
          <a:ln w="9525">
            <a:solidFill>
              <a:srgbClr val="DCE6E4"/>
            </a:solidFill>
            <a:prstDash val="solid"/>
          </a:ln>
        </p:spPr>
      </p:sp>
      <p:sp>
        <p:nvSpPr>
          <p:cNvPr id="16" name="Shape 13"/>
          <p:cNvSpPr/>
          <p:nvPr/>
        </p:nvSpPr>
        <p:spPr>
          <a:xfrm>
            <a:off x="4636008" y="4572000"/>
            <a:ext cx="292608" cy="292608"/>
          </a:xfrm>
          <a:prstGeom prst="ellipse">
            <a:avLst/>
          </a:prstGeom>
          <a:solidFill>
            <a:srgbClr val="E3A75E"/>
          </a:solidFill>
          <a:ln/>
        </p:spPr>
      </p:sp>
      <p:sp>
        <p:nvSpPr>
          <p:cNvPr id="17" name="Text 14"/>
          <p:cNvSpPr/>
          <p:nvPr/>
        </p:nvSpPr>
        <p:spPr>
          <a:xfrm>
            <a:off x="5056632" y="4544568"/>
            <a:ext cx="2651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b="1" dirty="0">
                <a:solidFill>
                  <a:srgbClr val="17384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Metabolic bone disease</a:t>
            </a:r>
            <a:endParaRPr lang="en-US" sz="1250" dirty="0"/>
          </a:p>
        </p:txBody>
      </p:sp>
      <p:sp>
        <p:nvSpPr>
          <p:cNvPr id="18" name="Text 15"/>
          <p:cNvSpPr/>
          <p:nvPr/>
        </p:nvSpPr>
        <p:spPr>
          <a:xfrm>
            <a:off x="4636008" y="4983480"/>
            <a:ext cx="29718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63768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Hold the Ca:P ratio; fortify breast milk; vitamin D enterally</a:t>
            </a:r>
            <a:endParaRPr lang="en-US" sz="1100" dirty="0"/>
          </a:p>
        </p:txBody>
      </p:sp>
      <p:sp>
        <p:nvSpPr>
          <p:cNvPr id="19" name="Shape 16"/>
          <p:cNvSpPr/>
          <p:nvPr/>
        </p:nvSpPr>
        <p:spPr>
          <a:xfrm>
            <a:off x="8046720" y="4343400"/>
            <a:ext cx="3502152" cy="1691640"/>
          </a:xfrm>
          <a:prstGeom prst="roundRect">
            <a:avLst>
              <a:gd name="adj" fmla="val 7568"/>
            </a:avLst>
          </a:prstGeom>
          <a:solidFill>
            <a:srgbClr val="FFFFFF"/>
          </a:solidFill>
          <a:ln w="9525">
            <a:solidFill>
              <a:srgbClr val="DCE6E4"/>
            </a:solidFill>
            <a:prstDash val="solid"/>
          </a:ln>
        </p:spPr>
      </p:sp>
      <p:sp>
        <p:nvSpPr>
          <p:cNvPr id="20" name="Shape 17"/>
          <p:cNvSpPr/>
          <p:nvPr/>
        </p:nvSpPr>
        <p:spPr>
          <a:xfrm>
            <a:off x="8339328" y="4572000"/>
            <a:ext cx="292608" cy="292608"/>
          </a:xfrm>
          <a:prstGeom prst="ellipse">
            <a:avLst/>
          </a:prstGeom>
          <a:solidFill>
            <a:srgbClr val="E3A75E"/>
          </a:solidFill>
          <a:ln/>
        </p:spPr>
      </p:sp>
      <p:sp>
        <p:nvSpPr>
          <p:cNvPr id="21" name="Text 18"/>
          <p:cNvSpPr/>
          <p:nvPr/>
        </p:nvSpPr>
        <p:spPr>
          <a:xfrm>
            <a:off x="8759952" y="4544568"/>
            <a:ext cx="2651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b="1" dirty="0">
                <a:solidFill>
                  <a:srgbClr val="17384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Line infection</a:t>
            </a:r>
            <a:endParaRPr lang="en-US" sz="1250" dirty="0"/>
          </a:p>
        </p:txBody>
      </p:sp>
      <p:sp>
        <p:nvSpPr>
          <p:cNvPr id="22" name="Text 19"/>
          <p:cNvSpPr/>
          <p:nvPr/>
        </p:nvSpPr>
        <p:spPr>
          <a:xfrm>
            <a:off x="8339328" y="4983480"/>
            <a:ext cx="29718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63768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Barrier precautions, hub disinfection, review the line daily</a:t>
            </a:r>
            <a:endParaRPr lang="en-US" sz="1100" dirty="0"/>
          </a:p>
        </p:txBody>
      </p:sp>
      <p:sp>
        <p:nvSpPr>
          <p:cNvPr id="23" name="Text 20"/>
          <p:cNvSpPr/>
          <p:nvPr/>
        </p:nvSpPr>
        <p:spPr>
          <a:xfrm>
            <a:off x="640080" y="6355080"/>
            <a:ext cx="96926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3768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NeoNavigator  ·  Adapted from IAP-NNF Quick Reference Guidelines in Neonatology, 2026</a:t>
            </a:r>
            <a:endParaRPr lang="en-US" sz="900" dirty="0"/>
          </a:p>
        </p:txBody>
      </p:sp>
      <p:sp>
        <p:nvSpPr>
          <p:cNvPr id="24" name="Text 21"/>
          <p:cNvSpPr/>
          <p:nvPr/>
        </p:nvSpPr>
        <p:spPr>
          <a:xfrm>
            <a:off x="11064240" y="6355080"/>
            <a:ext cx="457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3768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14</a:t>
            </a:r>
            <a:endParaRPr lang="en-US" sz="9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>
            <a:alphaModFix amt="78000"/>
          </a:blip>
          <a:stretch>
            <a:fillRect/>
          </a:stretch>
        </p:blipFill>
        <p:spPr>
          <a:xfrm>
            <a:off x="11292840" y="310896"/>
            <a:ext cx="475488" cy="475488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640080" y="347472"/>
            <a:ext cx="86868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rgbClr val="217C7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WEANING</a:t>
            </a:r>
            <a:endParaRPr lang="en-US" sz="1100" dirty="0"/>
          </a:p>
        </p:txBody>
      </p:sp>
      <p:sp>
        <p:nvSpPr>
          <p:cNvPr id="4" name="Text 1"/>
          <p:cNvSpPr/>
          <p:nvPr/>
        </p:nvSpPr>
        <p:spPr>
          <a:xfrm>
            <a:off x="640080" y="640080"/>
            <a:ext cx="102412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200" b="1" dirty="0">
                <a:solidFill>
                  <a:srgbClr val="17384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Getting off parenteral nutrition</a:t>
            </a:r>
            <a:endParaRPr lang="en-US" sz="3200" dirty="0"/>
          </a:p>
        </p:txBody>
      </p:sp>
      <p:sp>
        <p:nvSpPr>
          <p:cNvPr id="5" name="Shape 2"/>
          <p:cNvSpPr/>
          <p:nvPr/>
        </p:nvSpPr>
        <p:spPr>
          <a:xfrm>
            <a:off x="640080" y="1783080"/>
            <a:ext cx="10817352" cy="1371600"/>
          </a:xfrm>
          <a:prstGeom prst="roundRect">
            <a:avLst>
              <a:gd name="adj" fmla="val 9333"/>
            </a:avLst>
          </a:prstGeom>
          <a:solidFill>
            <a:srgbClr val="E7F1EE"/>
          </a:solidFill>
          <a:ln w="9525">
            <a:solidFill>
              <a:srgbClr val="DCE6E4"/>
            </a:solidFill>
            <a:prstDash val="solid"/>
          </a:ln>
        </p:spPr>
      </p:sp>
      <p:sp>
        <p:nvSpPr>
          <p:cNvPr id="6" name="Text 3"/>
          <p:cNvSpPr/>
          <p:nvPr/>
        </p:nvSpPr>
        <p:spPr>
          <a:xfrm>
            <a:off x="1005840" y="2057400"/>
            <a:ext cx="1014984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17384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Stop when enteral feeds reach 120 mL/kg/day — roughly 75% of requirement — and the baby is meeting about 80% of calorie and protein needs.</a:t>
            </a:r>
            <a:endParaRPr lang="en-US" sz="1800" dirty="0"/>
          </a:p>
        </p:txBody>
      </p:sp>
      <p:sp>
        <p:nvSpPr>
          <p:cNvPr id="7" name="Shape 4"/>
          <p:cNvSpPr/>
          <p:nvPr/>
        </p:nvSpPr>
        <p:spPr>
          <a:xfrm>
            <a:off x="640080" y="3429000"/>
            <a:ext cx="3502152" cy="160020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9525">
            <a:solidFill>
              <a:srgbClr val="DCE6E4"/>
            </a:solidFill>
            <a:prstDash val="solid"/>
          </a:ln>
        </p:spPr>
      </p:sp>
      <p:sp>
        <p:nvSpPr>
          <p:cNvPr id="8" name="Shape 5"/>
          <p:cNvSpPr/>
          <p:nvPr/>
        </p:nvSpPr>
        <p:spPr>
          <a:xfrm>
            <a:off x="932688" y="3657600"/>
            <a:ext cx="548640" cy="548640"/>
          </a:xfrm>
          <a:prstGeom prst="ellipse">
            <a:avLst/>
          </a:prstGeom>
          <a:solidFill>
            <a:srgbClr val="2E9E96"/>
          </a:solidFill>
          <a:ln/>
        </p:spPr>
      </p:sp>
      <p:sp>
        <p:nvSpPr>
          <p:cNvPr id="9" name="Text 6"/>
          <p:cNvSpPr/>
          <p:nvPr/>
        </p:nvSpPr>
        <p:spPr>
          <a:xfrm>
            <a:off x="932688" y="3657600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1600" dirty="0"/>
          </a:p>
        </p:txBody>
      </p:sp>
      <p:sp>
        <p:nvSpPr>
          <p:cNvPr id="10" name="Text 7"/>
          <p:cNvSpPr/>
          <p:nvPr/>
        </p:nvSpPr>
        <p:spPr>
          <a:xfrm>
            <a:off x="1600200" y="3730752"/>
            <a:ext cx="23774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rgbClr val="17384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Lipid</a:t>
            </a:r>
            <a:endParaRPr lang="en-US" sz="2000" dirty="0"/>
          </a:p>
        </p:txBody>
      </p:sp>
      <p:sp>
        <p:nvSpPr>
          <p:cNvPr id="11" name="Text 8"/>
          <p:cNvSpPr/>
          <p:nvPr/>
        </p:nvSpPr>
        <p:spPr>
          <a:xfrm>
            <a:off x="932688" y="4343400"/>
            <a:ext cx="29718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dirty="0">
                <a:solidFill>
                  <a:srgbClr val="63768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Reduce this first</a:t>
            </a:r>
            <a:endParaRPr lang="en-US" sz="1150" dirty="0"/>
          </a:p>
        </p:txBody>
      </p:sp>
      <p:sp>
        <p:nvSpPr>
          <p:cNvPr id="12" name="Shape 9"/>
          <p:cNvSpPr/>
          <p:nvPr/>
        </p:nvSpPr>
        <p:spPr>
          <a:xfrm>
            <a:off x="4343400" y="3429000"/>
            <a:ext cx="3502152" cy="160020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9525">
            <a:solidFill>
              <a:srgbClr val="DCE6E4"/>
            </a:solidFill>
            <a:prstDash val="solid"/>
          </a:ln>
        </p:spPr>
      </p:sp>
      <p:sp>
        <p:nvSpPr>
          <p:cNvPr id="13" name="Shape 10"/>
          <p:cNvSpPr/>
          <p:nvPr/>
        </p:nvSpPr>
        <p:spPr>
          <a:xfrm>
            <a:off x="4636008" y="3657600"/>
            <a:ext cx="548640" cy="548640"/>
          </a:xfrm>
          <a:prstGeom prst="ellipse">
            <a:avLst/>
          </a:prstGeom>
          <a:solidFill>
            <a:srgbClr val="2E9E96"/>
          </a:solidFill>
          <a:ln/>
        </p:spPr>
      </p:sp>
      <p:sp>
        <p:nvSpPr>
          <p:cNvPr id="14" name="Text 11"/>
          <p:cNvSpPr/>
          <p:nvPr/>
        </p:nvSpPr>
        <p:spPr>
          <a:xfrm>
            <a:off x="4636008" y="3657600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600" dirty="0"/>
          </a:p>
        </p:txBody>
      </p:sp>
      <p:sp>
        <p:nvSpPr>
          <p:cNvPr id="15" name="Text 12"/>
          <p:cNvSpPr/>
          <p:nvPr/>
        </p:nvSpPr>
        <p:spPr>
          <a:xfrm>
            <a:off x="5303520" y="3730752"/>
            <a:ext cx="23774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rgbClr val="17384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Protein</a:t>
            </a:r>
            <a:endParaRPr lang="en-US" sz="2000" dirty="0"/>
          </a:p>
        </p:txBody>
      </p:sp>
      <p:sp>
        <p:nvSpPr>
          <p:cNvPr id="16" name="Text 13"/>
          <p:cNvSpPr/>
          <p:nvPr/>
        </p:nvSpPr>
        <p:spPr>
          <a:xfrm>
            <a:off x="4636008" y="4343400"/>
            <a:ext cx="29718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dirty="0">
                <a:solidFill>
                  <a:srgbClr val="63768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Then amino acids</a:t>
            </a:r>
            <a:endParaRPr lang="en-US" sz="1150" dirty="0"/>
          </a:p>
        </p:txBody>
      </p:sp>
      <p:sp>
        <p:nvSpPr>
          <p:cNvPr id="17" name="Shape 14"/>
          <p:cNvSpPr/>
          <p:nvPr/>
        </p:nvSpPr>
        <p:spPr>
          <a:xfrm>
            <a:off x="8046720" y="3429000"/>
            <a:ext cx="3502152" cy="160020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9525">
            <a:solidFill>
              <a:srgbClr val="DCE6E4"/>
            </a:solidFill>
            <a:prstDash val="solid"/>
          </a:ln>
        </p:spPr>
      </p:sp>
      <p:sp>
        <p:nvSpPr>
          <p:cNvPr id="18" name="Shape 15"/>
          <p:cNvSpPr/>
          <p:nvPr/>
        </p:nvSpPr>
        <p:spPr>
          <a:xfrm>
            <a:off x="8339328" y="3657600"/>
            <a:ext cx="548640" cy="548640"/>
          </a:xfrm>
          <a:prstGeom prst="ellipse">
            <a:avLst/>
          </a:prstGeom>
          <a:solidFill>
            <a:srgbClr val="2E9E96"/>
          </a:solidFill>
          <a:ln/>
        </p:spPr>
      </p:sp>
      <p:sp>
        <p:nvSpPr>
          <p:cNvPr id="19" name="Text 16"/>
          <p:cNvSpPr/>
          <p:nvPr/>
        </p:nvSpPr>
        <p:spPr>
          <a:xfrm>
            <a:off x="8339328" y="3657600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600" dirty="0"/>
          </a:p>
        </p:txBody>
      </p:sp>
      <p:sp>
        <p:nvSpPr>
          <p:cNvPr id="20" name="Text 17"/>
          <p:cNvSpPr/>
          <p:nvPr/>
        </p:nvSpPr>
        <p:spPr>
          <a:xfrm>
            <a:off x="9006840" y="3730752"/>
            <a:ext cx="23774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rgbClr val="17384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Dextrose</a:t>
            </a:r>
            <a:endParaRPr lang="en-US" sz="2000" dirty="0"/>
          </a:p>
        </p:txBody>
      </p:sp>
      <p:sp>
        <p:nvSpPr>
          <p:cNvPr id="21" name="Text 18"/>
          <p:cNvSpPr/>
          <p:nvPr/>
        </p:nvSpPr>
        <p:spPr>
          <a:xfrm>
            <a:off x="8339328" y="4343400"/>
            <a:ext cx="29718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dirty="0">
                <a:solidFill>
                  <a:srgbClr val="63768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Last — to avoid rebound hypoglycaemia</a:t>
            </a:r>
            <a:endParaRPr lang="en-US" sz="1150" dirty="0"/>
          </a:p>
        </p:txBody>
      </p:sp>
      <p:sp>
        <p:nvSpPr>
          <p:cNvPr id="22" name="Shape 19"/>
          <p:cNvSpPr/>
          <p:nvPr/>
        </p:nvSpPr>
        <p:spPr>
          <a:xfrm>
            <a:off x="640080" y="5257800"/>
            <a:ext cx="10817352" cy="777240"/>
          </a:xfrm>
          <a:prstGeom prst="roundRect">
            <a:avLst>
              <a:gd name="adj" fmla="val 16471"/>
            </a:avLst>
          </a:prstGeom>
          <a:solidFill>
            <a:srgbClr val="F1F6F5"/>
          </a:solidFill>
          <a:ln w="9525">
            <a:solidFill>
              <a:srgbClr val="DCE6E4"/>
            </a:solidFill>
            <a:prstDash val="solid"/>
          </a:ln>
        </p:spPr>
      </p:sp>
      <p:sp>
        <p:nvSpPr>
          <p:cNvPr id="23" name="Text 20"/>
          <p:cNvSpPr/>
          <p:nvPr/>
        </p:nvSpPr>
        <p:spPr>
          <a:xfrm>
            <a:off x="1005840" y="5440680"/>
            <a:ext cx="101498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17384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Remove the central line 24 hours after the infant has been stable on enteral nutrition for 24 hours — not before, and not long after.</a:t>
            </a:r>
            <a:endParaRPr lang="en-US" sz="1300" dirty="0"/>
          </a:p>
        </p:txBody>
      </p:sp>
      <p:sp>
        <p:nvSpPr>
          <p:cNvPr id="24" name="Text 21"/>
          <p:cNvSpPr/>
          <p:nvPr/>
        </p:nvSpPr>
        <p:spPr>
          <a:xfrm>
            <a:off x="640080" y="6355080"/>
            <a:ext cx="96926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3768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NeoNavigator  ·  Adapted from IAP-NNF Quick Reference Guidelines in Neonatology, 2026</a:t>
            </a:r>
            <a:endParaRPr lang="en-US" sz="900" dirty="0"/>
          </a:p>
        </p:txBody>
      </p:sp>
      <p:sp>
        <p:nvSpPr>
          <p:cNvPr id="25" name="Text 22"/>
          <p:cNvSpPr/>
          <p:nvPr/>
        </p:nvSpPr>
        <p:spPr>
          <a:xfrm>
            <a:off x="11064240" y="6355080"/>
            <a:ext cx="457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3768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15</a:t>
            </a:r>
            <a:endParaRPr lang="en-US" sz="9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0F2B3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8229600" y="365760"/>
            <a:ext cx="5852160" cy="5852160"/>
          </a:xfrm>
          <a:prstGeom prst="ellipse">
            <a:avLst/>
          </a:prstGeom>
          <a:solidFill>
            <a:srgbClr val="0F2B3E"/>
          </a:solidFill>
          <a:ln w="16510">
            <a:solidFill>
              <a:srgbClr val="24506A"/>
            </a:solidFill>
            <a:prstDash val="solid"/>
          </a:ln>
        </p:spPr>
      </p:sp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22960" y="822960"/>
            <a:ext cx="914400" cy="914400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822960" y="2011680"/>
            <a:ext cx="76809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4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Three things to carry back to the unit</a:t>
            </a:r>
            <a:endParaRPr lang="en-US" sz="3400" dirty="0"/>
          </a:p>
        </p:txBody>
      </p:sp>
      <p:sp>
        <p:nvSpPr>
          <p:cNvPr id="5" name="Shape 2"/>
          <p:cNvSpPr/>
          <p:nvPr/>
        </p:nvSpPr>
        <p:spPr>
          <a:xfrm>
            <a:off x="822960" y="3090672"/>
            <a:ext cx="347472" cy="347472"/>
          </a:xfrm>
          <a:prstGeom prst="ellipse">
            <a:avLst/>
          </a:prstGeom>
          <a:solidFill>
            <a:srgbClr val="5FC9C2"/>
          </a:solidFill>
          <a:ln/>
        </p:spPr>
      </p:sp>
      <p:sp>
        <p:nvSpPr>
          <p:cNvPr id="6" name="Text 3"/>
          <p:cNvSpPr/>
          <p:nvPr/>
        </p:nvSpPr>
        <p:spPr>
          <a:xfrm>
            <a:off x="822960" y="3090672"/>
            <a:ext cx="347472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0F2B3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1200" dirty="0"/>
          </a:p>
        </p:txBody>
      </p:sp>
      <p:sp>
        <p:nvSpPr>
          <p:cNvPr id="7" name="Text 4"/>
          <p:cNvSpPr/>
          <p:nvPr/>
        </p:nvSpPr>
        <p:spPr>
          <a:xfrm>
            <a:off x="1371600" y="3063240"/>
            <a:ext cx="68580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D6E3E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Score respiratory distress objectively and serially — the trend is the information.</a:t>
            </a:r>
            <a:endParaRPr lang="en-US" sz="1400" dirty="0"/>
          </a:p>
        </p:txBody>
      </p:sp>
      <p:sp>
        <p:nvSpPr>
          <p:cNvPr id="8" name="Shape 5"/>
          <p:cNvSpPr/>
          <p:nvPr/>
        </p:nvSpPr>
        <p:spPr>
          <a:xfrm>
            <a:off x="822960" y="3867912"/>
            <a:ext cx="347472" cy="347472"/>
          </a:xfrm>
          <a:prstGeom prst="ellipse">
            <a:avLst/>
          </a:prstGeom>
          <a:solidFill>
            <a:srgbClr val="5FC9C2"/>
          </a:solidFill>
          <a:ln/>
        </p:spPr>
      </p:sp>
      <p:sp>
        <p:nvSpPr>
          <p:cNvPr id="9" name="Text 6"/>
          <p:cNvSpPr/>
          <p:nvPr/>
        </p:nvSpPr>
        <p:spPr>
          <a:xfrm>
            <a:off x="822960" y="3867912"/>
            <a:ext cx="347472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0F2B3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200" dirty="0"/>
          </a:p>
        </p:txBody>
      </p:sp>
      <p:sp>
        <p:nvSpPr>
          <p:cNvPr id="10" name="Text 7"/>
          <p:cNvSpPr/>
          <p:nvPr/>
        </p:nvSpPr>
        <p:spPr>
          <a:xfrm>
            <a:off x="1371600" y="3840480"/>
            <a:ext cx="68580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D6E3E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Assess film quality before you interpret it, and check every tube tip on every film.</a:t>
            </a:r>
            <a:endParaRPr lang="en-US" sz="1400" dirty="0"/>
          </a:p>
        </p:txBody>
      </p:sp>
      <p:sp>
        <p:nvSpPr>
          <p:cNvPr id="11" name="Shape 8"/>
          <p:cNvSpPr/>
          <p:nvPr/>
        </p:nvSpPr>
        <p:spPr>
          <a:xfrm>
            <a:off x="822960" y="4645152"/>
            <a:ext cx="347472" cy="347472"/>
          </a:xfrm>
          <a:prstGeom prst="ellipse">
            <a:avLst/>
          </a:prstGeom>
          <a:solidFill>
            <a:srgbClr val="5FC9C2"/>
          </a:solidFill>
          <a:ln/>
        </p:spPr>
      </p:sp>
      <p:sp>
        <p:nvSpPr>
          <p:cNvPr id="12" name="Text 9"/>
          <p:cNvSpPr/>
          <p:nvPr/>
        </p:nvSpPr>
        <p:spPr>
          <a:xfrm>
            <a:off x="822960" y="4645152"/>
            <a:ext cx="347472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0F2B3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200" dirty="0"/>
          </a:p>
        </p:txBody>
      </p:sp>
      <p:sp>
        <p:nvSpPr>
          <p:cNvPr id="13" name="Text 10"/>
          <p:cNvSpPr/>
          <p:nvPr/>
        </p:nvSpPr>
        <p:spPr>
          <a:xfrm>
            <a:off x="1371600" y="4617720"/>
            <a:ext cx="68580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D6E3E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Start nutrition early, advance it daily, and come off parenteral support as soon as the gut allows.</a:t>
            </a:r>
            <a:endParaRPr lang="en-US" sz="1400" dirty="0"/>
          </a:p>
        </p:txBody>
      </p:sp>
      <p:sp>
        <p:nvSpPr>
          <p:cNvPr id="14" name="Shape 11"/>
          <p:cNvSpPr/>
          <p:nvPr/>
        </p:nvSpPr>
        <p:spPr>
          <a:xfrm>
            <a:off x="822960" y="5532120"/>
            <a:ext cx="2743200" cy="0"/>
          </a:xfrm>
          <a:prstGeom prst="line">
            <a:avLst/>
          </a:prstGeom>
          <a:noFill/>
          <a:ln w="25400">
            <a:solidFill>
              <a:srgbClr val="E3A75E"/>
            </a:solidFill>
            <a:prstDash val="solid"/>
          </a:ln>
        </p:spPr>
      </p:sp>
      <p:sp>
        <p:nvSpPr>
          <p:cNvPr id="15" name="Text 12"/>
          <p:cNvSpPr/>
          <p:nvPr/>
        </p:nvSpPr>
        <p:spPr>
          <a:xfrm>
            <a:off x="822960" y="5715000"/>
            <a:ext cx="76809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7FD6D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NeoNavigator Consultants LLP  ·  neonavigatorllp@gmail.com</a:t>
            </a:r>
            <a:endParaRPr lang="en-US" sz="1200" dirty="0"/>
          </a:p>
        </p:txBody>
      </p:sp>
      <p:sp>
        <p:nvSpPr>
          <p:cNvPr id="16" name="Text 13"/>
          <p:cNvSpPr/>
          <p:nvPr/>
        </p:nvSpPr>
        <p:spPr>
          <a:xfrm>
            <a:off x="822960" y="5989320"/>
            <a:ext cx="78638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50" dirty="0">
                <a:solidFill>
                  <a:srgbClr val="7A8FA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Condensed from the IAP-NNF Presidential Action Plan 2026, Quick Reference Guidelines in Neonatology (chapters 20, 21 and 34). Summarised for teaching; consult the full guideline for complete recommendations.</a:t>
            </a:r>
            <a:endParaRPr lang="en-US" sz="9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16</Slides>
  <Notes>16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19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Quick Reference — Neonatology Essentials</dc:title>
  <dc:subject>PptxGenJS Presentation</dc:subject>
  <dc:creator>NeoNavigator Consultants LLP</dc:creator>
  <cp:lastModifiedBy>NeoNavigator Consultants LLP</cp:lastModifiedBy>
  <cp:revision>1</cp:revision>
  <dcterms:created xsi:type="dcterms:W3CDTF">2026-08-18T08:09:37Z</dcterms:created>
  <dcterms:modified xsi:type="dcterms:W3CDTF">2026-08-18T08:09:37Z</dcterms:modified>
</cp:coreProperties>
</file>